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74" r:id="rId7"/>
    <p:sldId id="275" r:id="rId8"/>
    <p:sldId id="276" r:id="rId9"/>
    <p:sldId id="277" r:id="rId10"/>
    <p:sldId id="278" r:id="rId11"/>
    <p:sldId id="279" r:id="rId12"/>
    <p:sldId id="263" r:id="rId13"/>
    <p:sldId id="264" r:id="rId14"/>
    <p:sldId id="290" r:id="rId15"/>
    <p:sldId id="265" r:id="rId16"/>
    <p:sldId id="280" r:id="rId17"/>
    <p:sldId id="281" r:id="rId18"/>
    <p:sldId id="288" r:id="rId19"/>
    <p:sldId id="282" r:id="rId20"/>
    <p:sldId id="284" r:id="rId21"/>
    <p:sldId id="266" r:id="rId22"/>
    <p:sldId id="267" r:id="rId23"/>
    <p:sldId id="268" r:id="rId24"/>
    <p:sldId id="269" r:id="rId25"/>
    <p:sldId id="270" r:id="rId26"/>
    <p:sldId id="285" r:id="rId27"/>
    <p:sldId id="271" r:id="rId28"/>
    <p:sldId id="286" r:id="rId29"/>
    <p:sldId id="287" r:id="rId30"/>
    <p:sldId id="292" r:id="rId31"/>
    <p:sldId id="272" r:id="rId32"/>
    <p:sldId id="273" r:id="rId33"/>
    <p:sldId id="289" r:id="rId34"/>
    <p:sldId id="29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6405"/>
  </p:normalViewPr>
  <p:slideViewPr>
    <p:cSldViewPr snapToGrid="0">
      <p:cViewPr varScale="1">
        <p:scale>
          <a:sx n="106" d="100"/>
          <a:sy n="106" d="100"/>
        </p:scale>
        <p:origin x="5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ED0F8-D0CC-6E8E-B550-7ECF081BB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8449A2-A355-BEA1-B429-9FE167CD71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EC301-7FA0-6042-8353-90225E19B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A0C2-8326-114D-B59C-8655E949A73E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17AD8-339D-C2E0-E22F-BE9803F10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19C53-D9C0-2789-C5A0-33325D9DC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8C51-3A4C-154F-826C-81FC4297F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1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FCFEB-DD8A-9EE9-83F5-36F4DDCDF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1912D7-8B16-D3BC-6A95-1F36708AA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ED273-05FB-CC21-38E1-3BE4D6992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A0C2-8326-114D-B59C-8655E949A73E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51AD0-EE26-885A-BEBA-4DB0642A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ABC7A-C6B2-64C0-F6C6-42E208938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8C51-3A4C-154F-826C-81FC4297F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7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B13CB5-96CC-2053-E6E4-B039440077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F33758-C52B-E5A7-C608-3F9D8B76E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F4740-604E-6BFD-E016-6ACF9BEE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A0C2-8326-114D-B59C-8655E949A73E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DA52E-E8BD-F143-14AB-4CD2C0B54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5D644-958E-9DBD-5ED5-4A0BF6F9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8C51-3A4C-154F-826C-81FC4297F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8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5B083-F2A3-BEFB-1250-58BC12261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B4A1A-C8F3-BA75-5829-C9B61C522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0E3B5-AD66-EFD7-6F9D-F90C1ED9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A0C2-8326-114D-B59C-8655E949A73E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4D333-CBDB-73B0-9774-C13D6C39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1AE8B-993E-4F20-740F-8F79DFFC5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8C51-3A4C-154F-826C-81FC4297F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2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298B6-CE56-2CFA-C9D5-C2FC29572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0EE66-6E50-3FFC-5393-BC34DD136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24B9A-D11E-3EDE-CA2F-91F100FE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A0C2-8326-114D-B59C-8655E949A73E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4D169-E840-D2AC-5DBC-ABCF7CD9B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9FF45-8343-D01E-B1D3-E2684F01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8C51-3A4C-154F-826C-81FC4297F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2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93561-41C2-2FED-274C-6F67248D7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9683F-3157-FFE0-74FA-9EC9994AB7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204CB2-EFE9-D46B-5EDE-BEB488FC6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478F2-F865-BD03-B449-0E35FB3D5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A0C2-8326-114D-B59C-8655E949A73E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2CE66-CC4D-3602-E6FD-D596784D7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3F6BF3-428A-EB5F-7B00-2BE0C31C5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8C51-3A4C-154F-826C-81FC4297F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10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D3E1B-E931-7013-117B-991556894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8F86B-9A70-1859-F220-D261F469C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FA5979-6392-5203-52AA-4C6A1B7C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877C88-F1B9-506C-8903-C5F1FEA55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DF19DD-DEC6-F22B-CAAC-880C40E563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A481E4-C0D7-3F13-3210-589277C60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A0C2-8326-114D-B59C-8655E949A73E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C44796-46D2-6F40-F689-96C67E204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F0689C-AA9F-F6C0-A642-AA905678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8C51-3A4C-154F-826C-81FC4297F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34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F8E0D-58C9-317C-BA05-E759C41F3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F346DB-708A-FE25-A457-935C3B7C3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A0C2-8326-114D-B59C-8655E949A73E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DBFD14-6FBD-90CE-20DF-8A5929F0A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19480C-0E51-F679-D41E-70F7334C4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8C51-3A4C-154F-826C-81FC4297F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28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A4E722-28D3-15FD-0E8E-1C1A3FF68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A0C2-8326-114D-B59C-8655E949A73E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386BF7-AAF6-3520-E588-44EF5B082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388918-2145-5D95-6FDA-B6B41EBA0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8C51-3A4C-154F-826C-81FC4297F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29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9B64D-C7E6-BD68-9D14-320F76662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65006-ECB9-D351-8901-3B9AE10F7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2109E8-9611-F3A6-A9AE-0A4BAB708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B747B-800C-D286-F942-5C75B2679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A0C2-8326-114D-B59C-8655E949A73E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C6412-D7B9-1CBF-DD46-7DB6DC536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0E325-9529-9C5F-98F2-24EC81DBE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8C51-3A4C-154F-826C-81FC4297F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5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3AFA3-44D0-4858-7B97-368AD16E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900862-2322-AAC3-A703-A77E0EC71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BE0FB-E5D6-A83D-F0ED-E3A7C7A50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4960F-B5AD-7719-3BA9-CF9603CD3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A0C2-8326-114D-B59C-8655E949A73E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900E4-62FA-B745-E104-1C23CFAEB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FA7E2-9287-EA01-9B33-3DEFAE39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8C51-3A4C-154F-826C-81FC4297F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0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A5CB5F-F381-EDCC-74A1-9521A1B9D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B4817-1D5D-F429-C942-1BFBCD85F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20B50-8ABE-3A73-7A83-22A112974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1A0C2-8326-114D-B59C-8655E949A73E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D2AE3-015A-3E97-AB59-F1BD7D3C69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155AC-08AC-64E0-98BA-F219DA8D6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78C51-3A4C-154F-826C-81FC4297F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1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ilnek@pcsb.or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ohnsonshani@pcsb.org" TargetMode="External"/><Relationship Id="rId4" Type="http://schemas.openxmlformats.org/officeDocument/2006/relationships/hyperlink" Target="mailto:sipesd@pcsb.or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lvarezsa@pcsb.org" TargetMode="Externa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10111BF-3115-CCF7-E510-E2D05108F6C9}"/>
              </a:ext>
            </a:extLst>
          </p:cNvPr>
          <p:cNvSpPr/>
          <p:nvPr/>
        </p:nvSpPr>
        <p:spPr>
          <a:xfrm>
            <a:off x="-16043" y="3721768"/>
            <a:ext cx="12208043" cy="3136231"/>
          </a:xfrm>
          <a:custGeom>
            <a:avLst/>
            <a:gdLst>
              <a:gd name="connsiteX0" fmla="*/ 0 w 12192001"/>
              <a:gd name="connsiteY0" fmla="*/ 0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0 w 12192001"/>
              <a:gd name="connsiteY4" fmla="*/ 0 h 1933074"/>
              <a:gd name="connsiteX0" fmla="*/ 3609474 w 12192001"/>
              <a:gd name="connsiteY0" fmla="*/ 593558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3609474 w 12192001"/>
              <a:gd name="connsiteY4" fmla="*/ 593558 h 1933074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1139073 h 3136315"/>
              <a:gd name="connsiteX1" fmla="*/ 12175959 w 12208043"/>
              <a:gd name="connsiteY1" fmla="*/ 84 h 3136315"/>
              <a:gd name="connsiteX2" fmla="*/ 12208043 w 12208043"/>
              <a:gd name="connsiteY2" fmla="*/ 3136315 h 3136315"/>
              <a:gd name="connsiteX3" fmla="*/ 16042 w 12208043"/>
              <a:gd name="connsiteY3" fmla="*/ 3136315 h 3136315"/>
              <a:gd name="connsiteX4" fmla="*/ 0 w 12208043"/>
              <a:gd name="connsiteY4" fmla="*/ 1139073 h 3136315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250161 h 3247403"/>
              <a:gd name="connsiteX1" fmla="*/ 12175959 w 12208043"/>
              <a:gd name="connsiteY1" fmla="*/ 111172 h 3247403"/>
              <a:gd name="connsiteX2" fmla="*/ 12208043 w 12208043"/>
              <a:gd name="connsiteY2" fmla="*/ 3247403 h 3247403"/>
              <a:gd name="connsiteX3" fmla="*/ 16042 w 12208043"/>
              <a:gd name="connsiteY3" fmla="*/ 3247403 h 3247403"/>
              <a:gd name="connsiteX4" fmla="*/ 0 w 12208043"/>
              <a:gd name="connsiteY4" fmla="*/ 1250161 h 3247403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043" h="3136231">
                <a:moveTo>
                  <a:pt x="0" y="1138989"/>
                </a:moveTo>
                <a:cubicBezTo>
                  <a:pt x="3732464" y="4096083"/>
                  <a:pt x="7112001" y="524043"/>
                  <a:pt x="12175959" y="0"/>
                </a:cubicBezTo>
                <a:cubicBezTo>
                  <a:pt x="12218737" y="2745874"/>
                  <a:pt x="12197348" y="2090821"/>
                  <a:pt x="12208043" y="3136231"/>
                </a:cubicBezTo>
                <a:lnTo>
                  <a:pt x="16042" y="3136231"/>
                </a:lnTo>
                <a:lnTo>
                  <a:pt x="0" y="113898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8B988E2-62EE-A0F0-DFDF-A1598D14972F}"/>
              </a:ext>
            </a:extLst>
          </p:cNvPr>
          <p:cNvSpPr txBox="1"/>
          <p:nvPr/>
        </p:nvSpPr>
        <p:spPr>
          <a:xfrm>
            <a:off x="184483" y="5534560"/>
            <a:ext cx="11806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Northeast High School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69867C95-F62B-FD04-A5CA-99E95A30D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496" y="3866147"/>
            <a:ext cx="2540000" cy="1739900"/>
          </a:xfrm>
          <a:prstGeom prst="rect">
            <a:avLst/>
          </a:prstGeom>
          <a:noFill/>
          <a:effectLst>
            <a:outerShdw blurRad="50800" dist="50800" dir="10800000" algn="ctr" rotWithShape="0">
              <a:schemeClr val="tx1"/>
            </a:outerShdw>
          </a:effectLst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CC0AD67D-B47A-A6DD-6BA7-4BE375F96D4A}"/>
              </a:ext>
            </a:extLst>
          </p:cNvPr>
          <p:cNvSpPr txBox="1"/>
          <p:nvPr/>
        </p:nvSpPr>
        <p:spPr>
          <a:xfrm>
            <a:off x="5916197" y="177131"/>
            <a:ext cx="6083299" cy="1446550"/>
          </a:xfrm>
          <a:prstGeom prst="rect">
            <a:avLst/>
          </a:prstGeom>
          <a:noFill/>
          <a:effectLst>
            <a:outerShdw blurRad="50800" dist="50800" dir="5400000" sx="31000" sy="3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>
                    <a:schemeClr val="accent1">
                      <a:alpha val="40000"/>
                    </a:schemeClr>
                  </a:glow>
                  <a:outerShdw blurRad="38100" dist="12700" dir="10800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Freshmen Orientation</a:t>
            </a:r>
          </a:p>
          <a:p>
            <a:r>
              <a:rPr lang="en-US" sz="4400" i="1" dirty="0">
                <a:effectLst>
                  <a:glow>
                    <a:schemeClr val="accent1">
                      <a:alpha val="40000"/>
                    </a:schemeClr>
                  </a:glow>
                  <a:outerShdw blurRad="38100" dist="12700" dir="10800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Saturday, July 29, 2023</a:t>
            </a:r>
          </a:p>
        </p:txBody>
      </p:sp>
    </p:spTree>
    <p:extLst>
      <p:ext uri="{BB962C8B-B14F-4D97-AF65-F5344CB8AC3E}">
        <p14:creationId xmlns:p14="http://schemas.microsoft.com/office/powerpoint/2010/main" val="1136293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grayscl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2">
            <a:extLst>
              <a:ext uri="{FF2B5EF4-FFF2-40B4-BE49-F238E27FC236}">
                <a16:creationId xmlns:a16="http://schemas.microsoft.com/office/drawing/2014/main" id="{55508C37-8011-CEBC-AC74-7E73BA4BF791}"/>
              </a:ext>
            </a:extLst>
          </p:cNvPr>
          <p:cNvSpPr/>
          <p:nvPr/>
        </p:nvSpPr>
        <p:spPr>
          <a:xfrm>
            <a:off x="-16043" y="3721768"/>
            <a:ext cx="12208043" cy="3136231"/>
          </a:xfrm>
          <a:custGeom>
            <a:avLst/>
            <a:gdLst>
              <a:gd name="connsiteX0" fmla="*/ 0 w 12192001"/>
              <a:gd name="connsiteY0" fmla="*/ 0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0 w 12192001"/>
              <a:gd name="connsiteY4" fmla="*/ 0 h 1933074"/>
              <a:gd name="connsiteX0" fmla="*/ 3609474 w 12192001"/>
              <a:gd name="connsiteY0" fmla="*/ 593558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3609474 w 12192001"/>
              <a:gd name="connsiteY4" fmla="*/ 593558 h 1933074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1139073 h 3136315"/>
              <a:gd name="connsiteX1" fmla="*/ 12175959 w 12208043"/>
              <a:gd name="connsiteY1" fmla="*/ 84 h 3136315"/>
              <a:gd name="connsiteX2" fmla="*/ 12208043 w 12208043"/>
              <a:gd name="connsiteY2" fmla="*/ 3136315 h 3136315"/>
              <a:gd name="connsiteX3" fmla="*/ 16042 w 12208043"/>
              <a:gd name="connsiteY3" fmla="*/ 3136315 h 3136315"/>
              <a:gd name="connsiteX4" fmla="*/ 0 w 12208043"/>
              <a:gd name="connsiteY4" fmla="*/ 1139073 h 3136315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250161 h 3247403"/>
              <a:gd name="connsiteX1" fmla="*/ 12175959 w 12208043"/>
              <a:gd name="connsiteY1" fmla="*/ 111172 h 3247403"/>
              <a:gd name="connsiteX2" fmla="*/ 12208043 w 12208043"/>
              <a:gd name="connsiteY2" fmla="*/ 3247403 h 3247403"/>
              <a:gd name="connsiteX3" fmla="*/ 16042 w 12208043"/>
              <a:gd name="connsiteY3" fmla="*/ 3247403 h 3247403"/>
              <a:gd name="connsiteX4" fmla="*/ 0 w 12208043"/>
              <a:gd name="connsiteY4" fmla="*/ 1250161 h 3247403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043" h="3136231">
                <a:moveTo>
                  <a:pt x="0" y="1138989"/>
                </a:moveTo>
                <a:cubicBezTo>
                  <a:pt x="3732464" y="4096083"/>
                  <a:pt x="7112001" y="524043"/>
                  <a:pt x="12175959" y="0"/>
                </a:cubicBezTo>
                <a:cubicBezTo>
                  <a:pt x="12218737" y="2745874"/>
                  <a:pt x="12197348" y="2090821"/>
                  <a:pt x="12208043" y="3136231"/>
                </a:cubicBezTo>
                <a:lnTo>
                  <a:pt x="16042" y="3136231"/>
                </a:lnTo>
                <a:lnTo>
                  <a:pt x="0" y="113898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58058-25DA-FE42-BB7C-C0BAA6707F24}"/>
              </a:ext>
            </a:extLst>
          </p:cNvPr>
          <p:cNvSpPr txBox="1"/>
          <p:nvPr/>
        </p:nvSpPr>
        <p:spPr>
          <a:xfrm>
            <a:off x="-144379" y="5534561"/>
            <a:ext cx="12336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What can Students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72C75-DCA8-1F41-F21A-08770960B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841" y="423154"/>
            <a:ext cx="7122695" cy="4533857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Helvetica" pitchFamily="2" charset="0"/>
              </a:rPr>
              <a:t>Use the Self-Credit Check to keep track of requirements.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6471960-219E-0249-4AD2-0136D83068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870348"/>
              </p:ext>
            </p:extLst>
          </p:nvPr>
        </p:nvGraphicFramePr>
        <p:xfrm>
          <a:off x="444074" y="287146"/>
          <a:ext cx="4063757" cy="5258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886083" imgH="5029200" progId="AcroExch.Document.DC">
                  <p:embed/>
                </p:oleObj>
              </mc:Choice>
              <mc:Fallback>
                <p:oleObj name="Acrobat Document" r:id="rId3" imgW="3886083" imgH="502920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6471960-219E-0249-4AD2-0136D83068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4074" y="287146"/>
                        <a:ext cx="4063757" cy="5258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8153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grayscl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2">
            <a:extLst>
              <a:ext uri="{FF2B5EF4-FFF2-40B4-BE49-F238E27FC236}">
                <a16:creationId xmlns:a16="http://schemas.microsoft.com/office/drawing/2014/main" id="{55508C37-8011-CEBC-AC74-7E73BA4BF791}"/>
              </a:ext>
            </a:extLst>
          </p:cNvPr>
          <p:cNvSpPr/>
          <p:nvPr/>
        </p:nvSpPr>
        <p:spPr>
          <a:xfrm>
            <a:off x="-16043" y="3721768"/>
            <a:ext cx="12208043" cy="3136231"/>
          </a:xfrm>
          <a:custGeom>
            <a:avLst/>
            <a:gdLst>
              <a:gd name="connsiteX0" fmla="*/ 0 w 12192001"/>
              <a:gd name="connsiteY0" fmla="*/ 0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0 w 12192001"/>
              <a:gd name="connsiteY4" fmla="*/ 0 h 1933074"/>
              <a:gd name="connsiteX0" fmla="*/ 3609474 w 12192001"/>
              <a:gd name="connsiteY0" fmla="*/ 593558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3609474 w 12192001"/>
              <a:gd name="connsiteY4" fmla="*/ 593558 h 1933074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1139073 h 3136315"/>
              <a:gd name="connsiteX1" fmla="*/ 12175959 w 12208043"/>
              <a:gd name="connsiteY1" fmla="*/ 84 h 3136315"/>
              <a:gd name="connsiteX2" fmla="*/ 12208043 w 12208043"/>
              <a:gd name="connsiteY2" fmla="*/ 3136315 h 3136315"/>
              <a:gd name="connsiteX3" fmla="*/ 16042 w 12208043"/>
              <a:gd name="connsiteY3" fmla="*/ 3136315 h 3136315"/>
              <a:gd name="connsiteX4" fmla="*/ 0 w 12208043"/>
              <a:gd name="connsiteY4" fmla="*/ 1139073 h 3136315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250161 h 3247403"/>
              <a:gd name="connsiteX1" fmla="*/ 12175959 w 12208043"/>
              <a:gd name="connsiteY1" fmla="*/ 111172 h 3247403"/>
              <a:gd name="connsiteX2" fmla="*/ 12208043 w 12208043"/>
              <a:gd name="connsiteY2" fmla="*/ 3247403 h 3247403"/>
              <a:gd name="connsiteX3" fmla="*/ 16042 w 12208043"/>
              <a:gd name="connsiteY3" fmla="*/ 3247403 h 3247403"/>
              <a:gd name="connsiteX4" fmla="*/ 0 w 12208043"/>
              <a:gd name="connsiteY4" fmla="*/ 1250161 h 3247403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043" h="3136231">
                <a:moveTo>
                  <a:pt x="0" y="1138989"/>
                </a:moveTo>
                <a:cubicBezTo>
                  <a:pt x="3732464" y="4096083"/>
                  <a:pt x="7112001" y="524043"/>
                  <a:pt x="12175959" y="0"/>
                </a:cubicBezTo>
                <a:cubicBezTo>
                  <a:pt x="12218737" y="2745874"/>
                  <a:pt x="12197348" y="2090821"/>
                  <a:pt x="12208043" y="3136231"/>
                </a:cubicBezTo>
                <a:lnTo>
                  <a:pt x="16042" y="3136231"/>
                </a:lnTo>
                <a:lnTo>
                  <a:pt x="0" y="113898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58058-25DA-FE42-BB7C-C0BAA6707F24}"/>
              </a:ext>
            </a:extLst>
          </p:cNvPr>
          <p:cNvSpPr txBox="1"/>
          <p:nvPr/>
        </p:nvSpPr>
        <p:spPr>
          <a:xfrm>
            <a:off x="-144379" y="5534561"/>
            <a:ext cx="12336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What can Parents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72C75-DCA8-1F41-F21A-08770960B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463" y="423154"/>
            <a:ext cx="11839073" cy="4533857"/>
          </a:xfrm>
        </p:spPr>
        <p:txBody>
          <a:bodyPr>
            <a:normAutofit lnSpcReduction="10000"/>
          </a:bodyPr>
          <a:lstStyle/>
          <a:p>
            <a:r>
              <a:rPr lang="en-US" sz="4400" dirty="0">
                <a:latin typeface="Helvetica" pitchFamily="2" charset="0"/>
              </a:rPr>
              <a:t>Obtain a </a:t>
            </a:r>
            <a:r>
              <a:rPr lang="en-US" sz="4400" b="1" dirty="0">
                <a:latin typeface="Helvetica" pitchFamily="2" charset="0"/>
              </a:rPr>
              <a:t>Parent</a:t>
            </a:r>
            <a:r>
              <a:rPr lang="en-US" sz="4400" dirty="0">
                <a:latin typeface="Helvetica" pitchFamily="2" charset="0"/>
              </a:rPr>
              <a:t> </a:t>
            </a:r>
            <a:r>
              <a:rPr lang="en-US" sz="4400" b="1" dirty="0">
                <a:latin typeface="Helvetica" pitchFamily="2" charset="0"/>
              </a:rPr>
              <a:t>Focus Portal </a:t>
            </a:r>
            <a:r>
              <a:rPr lang="en-US" sz="4400" dirty="0">
                <a:latin typeface="Helvetica" pitchFamily="2" charset="0"/>
              </a:rPr>
              <a:t>Username and Password</a:t>
            </a:r>
          </a:p>
          <a:p>
            <a:pPr lvl="1"/>
            <a:r>
              <a:rPr lang="en-US" sz="4000" dirty="0">
                <a:latin typeface="Helvetica" pitchFamily="2" charset="0"/>
              </a:rPr>
              <a:t>Keep track of your student’s Assignments, Grades, Test History, and Attendance</a:t>
            </a:r>
          </a:p>
          <a:p>
            <a:r>
              <a:rPr lang="en-US" sz="4400" dirty="0">
                <a:latin typeface="Helvetica" pitchFamily="2" charset="0"/>
              </a:rPr>
              <a:t>If you need help, please contact </a:t>
            </a:r>
            <a:r>
              <a:rPr lang="en-US" sz="4400" b="1" dirty="0">
                <a:latin typeface="Helvetica" pitchFamily="2" charset="0"/>
              </a:rPr>
              <a:t>Ms. Milne </a:t>
            </a:r>
            <a:r>
              <a:rPr lang="en-US" sz="4400" dirty="0">
                <a:latin typeface="Helvetica" pitchFamily="2" charset="0"/>
                <a:hlinkClick r:id="rId3"/>
              </a:rPr>
              <a:t>milnek@pcsb.org</a:t>
            </a:r>
            <a:r>
              <a:rPr lang="en-US" sz="4400" b="1" dirty="0">
                <a:latin typeface="Helvetica" pitchFamily="2" charset="0"/>
              </a:rPr>
              <a:t>, Ms. Sipe </a:t>
            </a:r>
            <a:r>
              <a:rPr lang="en-US" sz="4400" dirty="0">
                <a:latin typeface="Helvetica" pitchFamily="2" charset="0"/>
                <a:hlinkClick r:id="rId4"/>
              </a:rPr>
              <a:t>sipesd@pcsb.org</a:t>
            </a:r>
            <a:r>
              <a:rPr lang="en-US" sz="4400" b="1" dirty="0">
                <a:latin typeface="Helvetica" pitchFamily="2" charset="0"/>
              </a:rPr>
              <a:t>,</a:t>
            </a:r>
            <a:r>
              <a:rPr lang="en-US" sz="4400" dirty="0">
                <a:latin typeface="Helvetica" pitchFamily="2" charset="0"/>
              </a:rPr>
              <a:t> or </a:t>
            </a:r>
            <a:r>
              <a:rPr lang="en-US" sz="4400" b="1" dirty="0">
                <a:latin typeface="Helvetica" pitchFamily="2" charset="0"/>
              </a:rPr>
              <a:t>Ms. Johnson </a:t>
            </a:r>
            <a:r>
              <a:rPr lang="en-US" sz="4400" dirty="0">
                <a:latin typeface="Helvetica" pitchFamily="2" charset="0"/>
                <a:hlinkClick r:id="rId5"/>
              </a:rPr>
              <a:t>johnsonshani@pcsb.org</a:t>
            </a:r>
            <a:r>
              <a:rPr lang="en-US" sz="4400" dirty="0">
                <a:latin typeface="Helvetica" pitchFamily="2" charset="0"/>
              </a:rPr>
              <a:t>.</a:t>
            </a:r>
          </a:p>
          <a:p>
            <a:endParaRPr lang="en-US" sz="4400" dirty="0">
              <a:latin typeface="Helvetica" pitchFamily="2" charset="0"/>
            </a:endParaRPr>
          </a:p>
          <a:p>
            <a:endParaRPr lang="en-US" sz="4400" dirty="0">
              <a:latin typeface="Helvetica" pitchFamily="2" charset="0"/>
            </a:endParaRPr>
          </a:p>
          <a:p>
            <a:endParaRPr lang="en-US" sz="4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905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grayscl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7BBB98-7FF6-70BA-87F9-D6625B1BA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2772" b="2772"/>
          <a:stretch/>
        </p:blipFill>
        <p:spPr>
          <a:xfrm>
            <a:off x="385010" y="1020010"/>
            <a:ext cx="2620211" cy="3485816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72">
            <a:extLst>
              <a:ext uri="{FF2B5EF4-FFF2-40B4-BE49-F238E27FC236}">
                <a16:creationId xmlns:a16="http://schemas.microsoft.com/office/drawing/2014/main" id="{55508C37-8011-CEBC-AC74-7E73BA4BF791}"/>
              </a:ext>
            </a:extLst>
          </p:cNvPr>
          <p:cNvSpPr/>
          <p:nvPr/>
        </p:nvSpPr>
        <p:spPr>
          <a:xfrm>
            <a:off x="-16043" y="3721768"/>
            <a:ext cx="12208043" cy="3136231"/>
          </a:xfrm>
          <a:custGeom>
            <a:avLst/>
            <a:gdLst>
              <a:gd name="connsiteX0" fmla="*/ 0 w 12192001"/>
              <a:gd name="connsiteY0" fmla="*/ 0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0 w 12192001"/>
              <a:gd name="connsiteY4" fmla="*/ 0 h 1933074"/>
              <a:gd name="connsiteX0" fmla="*/ 3609474 w 12192001"/>
              <a:gd name="connsiteY0" fmla="*/ 593558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3609474 w 12192001"/>
              <a:gd name="connsiteY4" fmla="*/ 593558 h 1933074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1139073 h 3136315"/>
              <a:gd name="connsiteX1" fmla="*/ 12175959 w 12208043"/>
              <a:gd name="connsiteY1" fmla="*/ 84 h 3136315"/>
              <a:gd name="connsiteX2" fmla="*/ 12208043 w 12208043"/>
              <a:gd name="connsiteY2" fmla="*/ 3136315 h 3136315"/>
              <a:gd name="connsiteX3" fmla="*/ 16042 w 12208043"/>
              <a:gd name="connsiteY3" fmla="*/ 3136315 h 3136315"/>
              <a:gd name="connsiteX4" fmla="*/ 0 w 12208043"/>
              <a:gd name="connsiteY4" fmla="*/ 1139073 h 3136315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250161 h 3247403"/>
              <a:gd name="connsiteX1" fmla="*/ 12175959 w 12208043"/>
              <a:gd name="connsiteY1" fmla="*/ 111172 h 3247403"/>
              <a:gd name="connsiteX2" fmla="*/ 12208043 w 12208043"/>
              <a:gd name="connsiteY2" fmla="*/ 3247403 h 3247403"/>
              <a:gd name="connsiteX3" fmla="*/ 16042 w 12208043"/>
              <a:gd name="connsiteY3" fmla="*/ 3247403 h 3247403"/>
              <a:gd name="connsiteX4" fmla="*/ 0 w 12208043"/>
              <a:gd name="connsiteY4" fmla="*/ 1250161 h 3247403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043" h="3136231">
                <a:moveTo>
                  <a:pt x="0" y="1138989"/>
                </a:moveTo>
                <a:cubicBezTo>
                  <a:pt x="3732464" y="4096083"/>
                  <a:pt x="7112001" y="524043"/>
                  <a:pt x="12175959" y="0"/>
                </a:cubicBezTo>
                <a:cubicBezTo>
                  <a:pt x="12218737" y="2745874"/>
                  <a:pt x="12197348" y="2090821"/>
                  <a:pt x="12208043" y="3136231"/>
                </a:cubicBezTo>
                <a:lnTo>
                  <a:pt x="16042" y="3136231"/>
                </a:lnTo>
                <a:lnTo>
                  <a:pt x="0" y="113898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58058-25DA-FE42-BB7C-C0BAA6707F24}"/>
              </a:ext>
            </a:extLst>
          </p:cNvPr>
          <p:cNvSpPr txBox="1"/>
          <p:nvPr/>
        </p:nvSpPr>
        <p:spPr>
          <a:xfrm>
            <a:off x="240631" y="4560717"/>
            <a:ext cx="117267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Honors College &amp; Enrollment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C36A47-C103-9FE1-A9A0-F5984CAB01E5}"/>
              </a:ext>
            </a:extLst>
          </p:cNvPr>
          <p:cNvSpPr txBox="1"/>
          <p:nvPr/>
        </p:nvSpPr>
        <p:spPr>
          <a:xfrm>
            <a:off x="3657601" y="1155031"/>
            <a:ext cx="81493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Mrs. Stacey Mullaney</a:t>
            </a:r>
          </a:p>
          <a:p>
            <a:r>
              <a:rPr lang="en-US" sz="4400" i="1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AP for Curriculum</a:t>
            </a:r>
          </a:p>
        </p:txBody>
      </p:sp>
    </p:spTree>
    <p:extLst>
      <p:ext uri="{BB962C8B-B14F-4D97-AF65-F5344CB8AC3E}">
        <p14:creationId xmlns:p14="http://schemas.microsoft.com/office/powerpoint/2010/main" val="1661967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grayscl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7BBB98-7FF6-70BA-87F9-D6625B1BA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3020" r="3020"/>
          <a:stretch/>
        </p:blipFill>
        <p:spPr>
          <a:xfrm>
            <a:off x="385010" y="1020010"/>
            <a:ext cx="2620211" cy="3485816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72">
            <a:extLst>
              <a:ext uri="{FF2B5EF4-FFF2-40B4-BE49-F238E27FC236}">
                <a16:creationId xmlns:a16="http://schemas.microsoft.com/office/drawing/2014/main" id="{55508C37-8011-CEBC-AC74-7E73BA4BF791}"/>
              </a:ext>
            </a:extLst>
          </p:cNvPr>
          <p:cNvSpPr/>
          <p:nvPr/>
        </p:nvSpPr>
        <p:spPr>
          <a:xfrm>
            <a:off x="-16043" y="3721768"/>
            <a:ext cx="12208043" cy="3136231"/>
          </a:xfrm>
          <a:custGeom>
            <a:avLst/>
            <a:gdLst>
              <a:gd name="connsiteX0" fmla="*/ 0 w 12192001"/>
              <a:gd name="connsiteY0" fmla="*/ 0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0 w 12192001"/>
              <a:gd name="connsiteY4" fmla="*/ 0 h 1933074"/>
              <a:gd name="connsiteX0" fmla="*/ 3609474 w 12192001"/>
              <a:gd name="connsiteY0" fmla="*/ 593558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3609474 w 12192001"/>
              <a:gd name="connsiteY4" fmla="*/ 593558 h 1933074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1139073 h 3136315"/>
              <a:gd name="connsiteX1" fmla="*/ 12175959 w 12208043"/>
              <a:gd name="connsiteY1" fmla="*/ 84 h 3136315"/>
              <a:gd name="connsiteX2" fmla="*/ 12208043 w 12208043"/>
              <a:gd name="connsiteY2" fmla="*/ 3136315 h 3136315"/>
              <a:gd name="connsiteX3" fmla="*/ 16042 w 12208043"/>
              <a:gd name="connsiteY3" fmla="*/ 3136315 h 3136315"/>
              <a:gd name="connsiteX4" fmla="*/ 0 w 12208043"/>
              <a:gd name="connsiteY4" fmla="*/ 1139073 h 3136315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250161 h 3247403"/>
              <a:gd name="connsiteX1" fmla="*/ 12175959 w 12208043"/>
              <a:gd name="connsiteY1" fmla="*/ 111172 h 3247403"/>
              <a:gd name="connsiteX2" fmla="*/ 12208043 w 12208043"/>
              <a:gd name="connsiteY2" fmla="*/ 3247403 h 3247403"/>
              <a:gd name="connsiteX3" fmla="*/ 16042 w 12208043"/>
              <a:gd name="connsiteY3" fmla="*/ 3247403 h 3247403"/>
              <a:gd name="connsiteX4" fmla="*/ 0 w 12208043"/>
              <a:gd name="connsiteY4" fmla="*/ 1250161 h 3247403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043" h="3136231">
                <a:moveTo>
                  <a:pt x="0" y="1138989"/>
                </a:moveTo>
                <a:cubicBezTo>
                  <a:pt x="3732464" y="4096083"/>
                  <a:pt x="7112001" y="524043"/>
                  <a:pt x="12175959" y="0"/>
                </a:cubicBezTo>
                <a:cubicBezTo>
                  <a:pt x="12218737" y="2745874"/>
                  <a:pt x="12197348" y="2090821"/>
                  <a:pt x="12208043" y="3136231"/>
                </a:cubicBezTo>
                <a:lnTo>
                  <a:pt x="16042" y="3136231"/>
                </a:lnTo>
                <a:lnTo>
                  <a:pt x="0" y="113898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58058-25DA-FE42-BB7C-C0BAA6707F24}"/>
              </a:ext>
            </a:extLst>
          </p:cNvPr>
          <p:cNvSpPr txBox="1"/>
          <p:nvPr/>
        </p:nvSpPr>
        <p:spPr>
          <a:xfrm>
            <a:off x="978569" y="5289883"/>
            <a:ext cx="5358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AVID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C36A47-C103-9FE1-A9A0-F5984CAB01E5}"/>
              </a:ext>
            </a:extLst>
          </p:cNvPr>
          <p:cNvSpPr txBox="1"/>
          <p:nvPr/>
        </p:nvSpPr>
        <p:spPr>
          <a:xfrm>
            <a:off x="3657601" y="1155031"/>
            <a:ext cx="81493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Mrs. Libby Taylor</a:t>
            </a:r>
          </a:p>
          <a:p>
            <a:r>
              <a:rPr lang="en-US" sz="4400" i="1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AVID Coordinator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444425-364E-EE2E-770C-D77A200B9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958" y="2729582"/>
            <a:ext cx="3949032" cy="3949032"/>
          </a:xfrm>
          <a:prstGeom prst="rect">
            <a:avLst/>
          </a:prstGeom>
          <a:effectLst>
            <a:outerShdw blurRad="50800" dist="50800" dir="108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4158712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grayscl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2">
            <a:extLst>
              <a:ext uri="{FF2B5EF4-FFF2-40B4-BE49-F238E27FC236}">
                <a16:creationId xmlns:a16="http://schemas.microsoft.com/office/drawing/2014/main" id="{55508C37-8011-CEBC-AC74-7E73BA4BF791}"/>
              </a:ext>
            </a:extLst>
          </p:cNvPr>
          <p:cNvSpPr/>
          <p:nvPr/>
        </p:nvSpPr>
        <p:spPr>
          <a:xfrm>
            <a:off x="-16043" y="3721768"/>
            <a:ext cx="12208043" cy="3136231"/>
          </a:xfrm>
          <a:custGeom>
            <a:avLst/>
            <a:gdLst>
              <a:gd name="connsiteX0" fmla="*/ 0 w 12192001"/>
              <a:gd name="connsiteY0" fmla="*/ 0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0 w 12192001"/>
              <a:gd name="connsiteY4" fmla="*/ 0 h 1933074"/>
              <a:gd name="connsiteX0" fmla="*/ 3609474 w 12192001"/>
              <a:gd name="connsiteY0" fmla="*/ 593558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3609474 w 12192001"/>
              <a:gd name="connsiteY4" fmla="*/ 593558 h 1933074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1139073 h 3136315"/>
              <a:gd name="connsiteX1" fmla="*/ 12175959 w 12208043"/>
              <a:gd name="connsiteY1" fmla="*/ 84 h 3136315"/>
              <a:gd name="connsiteX2" fmla="*/ 12208043 w 12208043"/>
              <a:gd name="connsiteY2" fmla="*/ 3136315 h 3136315"/>
              <a:gd name="connsiteX3" fmla="*/ 16042 w 12208043"/>
              <a:gd name="connsiteY3" fmla="*/ 3136315 h 3136315"/>
              <a:gd name="connsiteX4" fmla="*/ 0 w 12208043"/>
              <a:gd name="connsiteY4" fmla="*/ 1139073 h 3136315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250161 h 3247403"/>
              <a:gd name="connsiteX1" fmla="*/ 12175959 w 12208043"/>
              <a:gd name="connsiteY1" fmla="*/ 111172 h 3247403"/>
              <a:gd name="connsiteX2" fmla="*/ 12208043 w 12208043"/>
              <a:gd name="connsiteY2" fmla="*/ 3247403 h 3247403"/>
              <a:gd name="connsiteX3" fmla="*/ 16042 w 12208043"/>
              <a:gd name="connsiteY3" fmla="*/ 3247403 h 3247403"/>
              <a:gd name="connsiteX4" fmla="*/ 0 w 12208043"/>
              <a:gd name="connsiteY4" fmla="*/ 1250161 h 3247403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043" h="3136231">
                <a:moveTo>
                  <a:pt x="0" y="1138989"/>
                </a:moveTo>
                <a:cubicBezTo>
                  <a:pt x="3732464" y="4096083"/>
                  <a:pt x="7112001" y="524043"/>
                  <a:pt x="12175959" y="0"/>
                </a:cubicBezTo>
                <a:cubicBezTo>
                  <a:pt x="12218737" y="2745874"/>
                  <a:pt x="12197348" y="2090821"/>
                  <a:pt x="12208043" y="3136231"/>
                </a:cubicBezTo>
                <a:lnTo>
                  <a:pt x="16042" y="3136231"/>
                </a:lnTo>
                <a:lnTo>
                  <a:pt x="0" y="113898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58058-25DA-FE42-BB7C-C0BAA6707F24}"/>
              </a:ext>
            </a:extLst>
          </p:cNvPr>
          <p:cNvSpPr txBox="1"/>
          <p:nvPr/>
        </p:nvSpPr>
        <p:spPr>
          <a:xfrm>
            <a:off x="1487766" y="5289883"/>
            <a:ext cx="92164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Freshmen AVID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C36A47-C103-9FE1-A9A0-F5984CAB01E5}"/>
              </a:ext>
            </a:extLst>
          </p:cNvPr>
          <p:cNvSpPr txBox="1"/>
          <p:nvPr/>
        </p:nvSpPr>
        <p:spPr>
          <a:xfrm>
            <a:off x="807913" y="1165541"/>
            <a:ext cx="105761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AVID Requirements for Freshmen: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take at least 1 honors level class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maintain a minimum GPA of 2.5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participation in AVID Tutorials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good attendance</a:t>
            </a:r>
            <a:endParaRPr lang="en-US" sz="4400" i="1" dirty="0">
              <a:effectLst>
                <a:glow>
                  <a:schemeClr val="accent1">
                    <a:alpha val="40000"/>
                  </a:schemeClr>
                </a:glow>
                <a:outerShdw sx="1000" sy="1000" algn="ctr" rotWithShape="0">
                  <a:srgbClr val="000000"/>
                </a:outerShdw>
                <a:reflection endPos="0" dir="5400000" sy="-100000" algn="bl" rotWithShape="0"/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796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grayscl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7BBB98-7FF6-70BA-87F9-D6625B1BA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2772" b="2772"/>
          <a:stretch/>
        </p:blipFill>
        <p:spPr>
          <a:xfrm>
            <a:off x="385010" y="1020010"/>
            <a:ext cx="2620211" cy="3485816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72">
            <a:extLst>
              <a:ext uri="{FF2B5EF4-FFF2-40B4-BE49-F238E27FC236}">
                <a16:creationId xmlns:a16="http://schemas.microsoft.com/office/drawing/2014/main" id="{55508C37-8011-CEBC-AC74-7E73BA4BF791}"/>
              </a:ext>
            </a:extLst>
          </p:cNvPr>
          <p:cNvSpPr/>
          <p:nvPr/>
        </p:nvSpPr>
        <p:spPr>
          <a:xfrm>
            <a:off x="-16043" y="3721768"/>
            <a:ext cx="12208043" cy="3136231"/>
          </a:xfrm>
          <a:custGeom>
            <a:avLst/>
            <a:gdLst>
              <a:gd name="connsiteX0" fmla="*/ 0 w 12192001"/>
              <a:gd name="connsiteY0" fmla="*/ 0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0 w 12192001"/>
              <a:gd name="connsiteY4" fmla="*/ 0 h 1933074"/>
              <a:gd name="connsiteX0" fmla="*/ 3609474 w 12192001"/>
              <a:gd name="connsiteY0" fmla="*/ 593558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3609474 w 12192001"/>
              <a:gd name="connsiteY4" fmla="*/ 593558 h 1933074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1139073 h 3136315"/>
              <a:gd name="connsiteX1" fmla="*/ 12175959 w 12208043"/>
              <a:gd name="connsiteY1" fmla="*/ 84 h 3136315"/>
              <a:gd name="connsiteX2" fmla="*/ 12208043 w 12208043"/>
              <a:gd name="connsiteY2" fmla="*/ 3136315 h 3136315"/>
              <a:gd name="connsiteX3" fmla="*/ 16042 w 12208043"/>
              <a:gd name="connsiteY3" fmla="*/ 3136315 h 3136315"/>
              <a:gd name="connsiteX4" fmla="*/ 0 w 12208043"/>
              <a:gd name="connsiteY4" fmla="*/ 1139073 h 3136315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250161 h 3247403"/>
              <a:gd name="connsiteX1" fmla="*/ 12175959 w 12208043"/>
              <a:gd name="connsiteY1" fmla="*/ 111172 h 3247403"/>
              <a:gd name="connsiteX2" fmla="*/ 12208043 w 12208043"/>
              <a:gd name="connsiteY2" fmla="*/ 3247403 h 3247403"/>
              <a:gd name="connsiteX3" fmla="*/ 16042 w 12208043"/>
              <a:gd name="connsiteY3" fmla="*/ 3247403 h 3247403"/>
              <a:gd name="connsiteX4" fmla="*/ 0 w 12208043"/>
              <a:gd name="connsiteY4" fmla="*/ 1250161 h 3247403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043" h="3136231">
                <a:moveTo>
                  <a:pt x="0" y="1138989"/>
                </a:moveTo>
                <a:cubicBezTo>
                  <a:pt x="3732464" y="4096083"/>
                  <a:pt x="7112001" y="524043"/>
                  <a:pt x="12175959" y="0"/>
                </a:cubicBezTo>
                <a:cubicBezTo>
                  <a:pt x="12218737" y="2745874"/>
                  <a:pt x="12197348" y="2090821"/>
                  <a:pt x="12208043" y="3136231"/>
                </a:cubicBezTo>
                <a:lnTo>
                  <a:pt x="16042" y="3136231"/>
                </a:lnTo>
                <a:lnTo>
                  <a:pt x="0" y="113898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58058-25DA-FE42-BB7C-C0BAA6707F24}"/>
              </a:ext>
            </a:extLst>
          </p:cNvPr>
          <p:cNvSpPr txBox="1"/>
          <p:nvPr/>
        </p:nvSpPr>
        <p:spPr>
          <a:xfrm>
            <a:off x="1" y="4505826"/>
            <a:ext cx="12191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Student Activities </a:t>
            </a:r>
          </a:p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&amp; Athletics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C36A47-C103-9FE1-A9A0-F5984CAB01E5}"/>
              </a:ext>
            </a:extLst>
          </p:cNvPr>
          <p:cNvSpPr txBox="1"/>
          <p:nvPr/>
        </p:nvSpPr>
        <p:spPr>
          <a:xfrm>
            <a:off x="3657601" y="1155031"/>
            <a:ext cx="81493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Coach White</a:t>
            </a:r>
          </a:p>
          <a:p>
            <a:r>
              <a:rPr lang="en-US" sz="4400" i="1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Athletic Coordinator</a:t>
            </a:r>
          </a:p>
        </p:txBody>
      </p:sp>
    </p:spTree>
    <p:extLst>
      <p:ext uri="{BB962C8B-B14F-4D97-AF65-F5344CB8AC3E}">
        <p14:creationId xmlns:p14="http://schemas.microsoft.com/office/powerpoint/2010/main" val="1933865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grayscl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2">
            <a:extLst>
              <a:ext uri="{FF2B5EF4-FFF2-40B4-BE49-F238E27FC236}">
                <a16:creationId xmlns:a16="http://schemas.microsoft.com/office/drawing/2014/main" id="{55508C37-8011-CEBC-AC74-7E73BA4BF791}"/>
              </a:ext>
            </a:extLst>
          </p:cNvPr>
          <p:cNvSpPr/>
          <p:nvPr/>
        </p:nvSpPr>
        <p:spPr>
          <a:xfrm>
            <a:off x="-16043" y="3721768"/>
            <a:ext cx="12208043" cy="3136231"/>
          </a:xfrm>
          <a:custGeom>
            <a:avLst/>
            <a:gdLst>
              <a:gd name="connsiteX0" fmla="*/ 0 w 12192001"/>
              <a:gd name="connsiteY0" fmla="*/ 0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0 w 12192001"/>
              <a:gd name="connsiteY4" fmla="*/ 0 h 1933074"/>
              <a:gd name="connsiteX0" fmla="*/ 3609474 w 12192001"/>
              <a:gd name="connsiteY0" fmla="*/ 593558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3609474 w 12192001"/>
              <a:gd name="connsiteY4" fmla="*/ 593558 h 1933074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1139073 h 3136315"/>
              <a:gd name="connsiteX1" fmla="*/ 12175959 w 12208043"/>
              <a:gd name="connsiteY1" fmla="*/ 84 h 3136315"/>
              <a:gd name="connsiteX2" fmla="*/ 12208043 w 12208043"/>
              <a:gd name="connsiteY2" fmla="*/ 3136315 h 3136315"/>
              <a:gd name="connsiteX3" fmla="*/ 16042 w 12208043"/>
              <a:gd name="connsiteY3" fmla="*/ 3136315 h 3136315"/>
              <a:gd name="connsiteX4" fmla="*/ 0 w 12208043"/>
              <a:gd name="connsiteY4" fmla="*/ 1139073 h 3136315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250161 h 3247403"/>
              <a:gd name="connsiteX1" fmla="*/ 12175959 w 12208043"/>
              <a:gd name="connsiteY1" fmla="*/ 111172 h 3247403"/>
              <a:gd name="connsiteX2" fmla="*/ 12208043 w 12208043"/>
              <a:gd name="connsiteY2" fmla="*/ 3247403 h 3247403"/>
              <a:gd name="connsiteX3" fmla="*/ 16042 w 12208043"/>
              <a:gd name="connsiteY3" fmla="*/ 3247403 h 3247403"/>
              <a:gd name="connsiteX4" fmla="*/ 0 w 12208043"/>
              <a:gd name="connsiteY4" fmla="*/ 1250161 h 3247403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043" h="3136231">
                <a:moveTo>
                  <a:pt x="0" y="1138989"/>
                </a:moveTo>
                <a:cubicBezTo>
                  <a:pt x="3732464" y="4096083"/>
                  <a:pt x="7112001" y="524043"/>
                  <a:pt x="12175959" y="0"/>
                </a:cubicBezTo>
                <a:cubicBezTo>
                  <a:pt x="12218737" y="2745874"/>
                  <a:pt x="12197348" y="2090821"/>
                  <a:pt x="12208043" y="3136231"/>
                </a:cubicBezTo>
                <a:lnTo>
                  <a:pt x="16042" y="3136231"/>
                </a:lnTo>
                <a:lnTo>
                  <a:pt x="0" y="113898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58058-25DA-FE42-BB7C-C0BAA6707F24}"/>
              </a:ext>
            </a:extLst>
          </p:cNvPr>
          <p:cNvSpPr txBox="1"/>
          <p:nvPr/>
        </p:nvSpPr>
        <p:spPr>
          <a:xfrm>
            <a:off x="1" y="5631242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Athletics Calendar</a:t>
            </a: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FB22B125-AAB0-6CE7-B2F3-87AACFEE7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00419"/>
              </p:ext>
            </p:extLst>
          </p:nvPr>
        </p:nvGraphicFramePr>
        <p:xfrm>
          <a:off x="673240" y="388071"/>
          <a:ext cx="10862268" cy="40843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620756">
                  <a:extLst>
                    <a:ext uri="{9D8B030D-6E8A-4147-A177-3AD203B41FA5}">
                      <a16:colId xmlns:a16="http://schemas.microsoft.com/office/drawing/2014/main" val="1240817962"/>
                    </a:ext>
                  </a:extLst>
                </a:gridCol>
                <a:gridCol w="3620756">
                  <a:extLst>
                    <a:ext uri="{9D8B030D-6E8A-4147-A177-3AD203B41FA5}">
                      <a16:colId xmlns:a16="http://schemas.microsoft.com/office/drawing/2014/main" val="734849567"/>
                    </a:ext>
                  </a:extLst>
                </a:gridCol>
                <a:gridCol w="3620756">
                  <a:extLst>
                    <a:ext uri="{9D8B030D-6E8A-4147-A177-3AD203B41FA5}">
                      <a16:colId xmlns:a16="http://schemas.microsoft.com/office/drawing/2014/main" val="1732116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Helvetica" pitchFamily="2" charset="0"/>
                        </a:rPr>
                        <a:t>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Helvetica" pitchFamily="2" charset="0"/>
                        </a:rPr>
                        <a:t>Winter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Helvetica" pitchFamily="2" charset="0"/>
                        </a:rPr>
                        <a:t>Spring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889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latin typeface="Helvetica" pitchFamily="2" charset="0"/>
                        </a:rPr>
                        <a:t>Bowling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dirty="0">
                          <a:latin typeface="Helvetica" pitchFamily="2" charset="0"/>
                        </a:rPr>
                        <a:t>Cross Country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latin typeface="Helvetica" pitchFamily="2" charset="0"/>
                        </a:rPr>
                        <a:t>Football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latin typeface="Helvetica" pitchFamily="2" charset="0"/>
                        </a:rPr>
                        <a:t>Football Cheer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dirty="0">
                          <a:latin typeface="Helvetica" pitchFamily="2" charset="0"/>
                        </a:rPr>
                        <a:t>Golf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dirty="0">
                          <a:latin typeface="Helvetica" pitchFamily="2" charset="0"/>
                        </a:rPr>
                        <a:t>Swimming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latin typeface="Helvetica" pitchFamily="2" charset="0"/>
                        </a:rPr>
                        <a:t>Volleyball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dirty="0">
                          <a:latin typeface="Helvetica" pitchFamily="2" charset="0"/>
                        </a:rPr>
                        <a:t>Basketball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dirty="0">
                          <a:latin typeface="Helvetica" pitchFamily="2" charset="0"/>
                        </a:rPr>
                        <a:t>Basketball Cheer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latin typeface="Helvetica" pitchFamily="2" charset="0"/>
                        </a:rPr>
                        <a:t>Soccer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latin typeface="Helvetica" pitchFamily="2" charset="0"/>
                        </a:rPr>
                        <a:t>Wrestling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latin typeface="Helvetica" pitchFamily="2" charset="0"/>
                        </a:rPr>
                        <a:t>Baseball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dirty="0">
                          <a:latin typeface="Helvetica" pitchFamily="2" charset="0"/>
                        </a:rPr>
                        <a:t>Flag Football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dirty="0">
                          <a:latin typeface="Helvetica" pitchFamily="2" charset="0"/>
                        </a:rPr>
                        <a:t>Lacrosse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latin typeface="Helvetica" pitchFamily="2" charset="0"/>
                        </a:rPr>
                        <a:t>Softball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dirty="0">
                          <a:latin typeface="Helvetica" pitchFamily="2" charset="0"/>
                        </a:rPr>
                        <a:t>Tennis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latin typeface="Helvetica" pitchFamily="2" charset="0"/>
                        </a:rPr>
                        <a:t>Track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959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577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grayscl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2">
            <a:extLst>
              <a:ext uri="{FF2B5EF4-FFF2-40B4-BE49-F238E27FC236}">
                <a16:creationId xmlns:a16="http://schemas.microsoft.com/office/drawing/2014/main" id="{55508C37-8011-CEBC-AC74-7E73BA4BF791}"/>
              </a:ext>
            </a:extLst>
          </p:cNvPr>
          <p:cNvSpPr/>
          <p:nvPr/>
        </p:nvSpPr>
        <p:spPr>
          <a:xfrm>
            <a:off x="-16043" y="3721768"/>
            <a:ext cx="12208043" cy="3136231"/>
          </a:xfrm>
          <a:custGeom>
            <a:avLst/>
            <a:gdLst>
              <a:gd name="connsiteX0" fmla="*/ 0 w 12192001"/>
              <a:gd name="connsiteY0" fmla="*/ 0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0 w 12192001"/>
              <a:gd name="connsiteY4" fmla="*/ 0 h 1933074"/>
              <a:gd name="connsiteX0" fmla="*/ 3609474 w 12192001"/>
              <a:gd name="connsiteY0" fmla="*/ 593558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3609474 w 12192001"/>
              <a:gd name="connsiteY4" fmla="*/ 593558 h 1933074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1139073 h 3136315"/>
              <a:gd name="connsiteX1" fmla="*/ 12175959 w 12208043"/>
              <a:gd name="connsiteY1" fmla="*/ 84 h 3136315"/>
              <a:gd name="connsiteX2" fmla="*/ 12208043 w 12208043"/>
              <a:gd name="connsiteY2" fmla="*/ 3136315 h 3136315"/>
              <a:gd name="connsiteX3" fmla="*/ 16042 w 12208043"/>
              <a:gd name="connsiteY3" fmla="*/ 3136315 h 3136315"/>
              <a:gd name="connsiteX4" fmla="*/ 0 w 12208043"/>
              <a:gd name="connsiteY4" fmla="*/ 1139073 h 3136315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250161 h 3247403"/>
              <a:gd name="connsiteX1" fmla="*/ 12175959 w 12208043"/>
              <a:gd name="connsiteY1" fmla="*/ 111172 h 3247403"/>
              <a:gd name="connsiteX2" fmla="*/ 12208043 w 12208043"/>
              <a:gd name="connsiteY2" fmla="*/ 3247403 h 3247403"/>
              <a:gd name="connsiteX3" fmla="*/ 16042 w 12208043"/>
              <a:gd name="connsiteY3" fmla="*/ 3247403 h 3247403"/>
              <a:gd name="connsiteX4" fmla="*/ 0 w 12208043"/>
              <a:gd name="connsiteY4" fmla="*/ 1250161 h 3247403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043" h="3136231">
                <a:moveTo>
                  <a:pt x="0" y="1138989"/>
                </a:moveTo>
                <a:cubicBezTo>
                  <a:pt x="3732464" y="4096083"/>
                  <a:pt x="7112001" y="524043"/>
                  <a:pt x="12175959" y="0"/>
                </a:cubicBezTo>
                <a:cubicBezTo>
                  <a:pt x="12218737" y="2745874"/>
                  <a:pt x="12197348" y="2090821"/>
                  <a:pt x="12208043" y="3136231"/>
                </a:cubicBezTo>
                <a:lnTo>
                  <a:pt x="16042" y="3136231"/>
                </a:lnTo>
                <a:lnTo>
                  <a:pt x="0" y="113898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58058-25DA-FE42-BB7C-C0BAA6707F24}"/>
              </a:ext>
            </a:extLst>
          </p:cNvPr>
          <p:cNvSpPr txBox="1"/>
          <p:nvPr/>
        </p:nvSpPr>
        <p:spPr>
          <a:xfrm>
            <a:off x="-16043" y="5534561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Benefits of Sports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F438C-417E-7D0E-71A0-3E8AEB3BA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75" y="449099"/>
            <a:ext cx="11481079" cy="4936817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latin typeface="Helvetica" pitchFamily="2" charset="0"/>
              </a:rPr>
              <a:t>Physical Benefits  (reduced health risks heart disease, stroke cancer and diabetes)</a:t>
            </a:r>
          </a:p>
          <a:p>
            <a:r>
              <a:rPr lang="en-US" sz="4000" dirty="0">
                <a:latin typeface="Helvetica" pitchFamily="2" charset="0"/>
              </a:rPr>
              <a:t>Enhance child’s self-perception of body, competence and self-worth</a:t>
            </a:r>
          </a:p>
          <a:p>
            <a:r>
              <a:rPr lang="en-US" sz="4000" dirty="0">
                <a:latin typeface="Helvetica" pitchFamily="2" charset="0"/>
              </a:rPr>
              <a:t>Athletes typically have higher GPAs</a:t>
            </a:r>
          </a:p>
          <a:p>
            <a:r>
              <a:rPr lang="en-US" sz="4000" dirty="0">
                <a:latin typeface="Helvetica" pitchFamily="2" charset="0"/>
              </a:rPr>
              <a:t>More likely to attend college</a:t>
            </a:r>
          </a:p>
          <a:p>
            <a:r>
              <a:rPr lang="en-US" sz="4000" dirty="0">
                <a:latin typeface="Helvetica" pitchFamily="2" charset="0"/>
              </a:rPr>
              <a:t>Earn higher incomes</a:t>
            </a:r>
          </a:p>
          <a:p>
            <a:r>
              <a:rPr lang="en-US" sz="4000" dirty="0">
                <a:latin typeface="Helvetica" pitchFamily="2" charset="0"/>
              </a:rPr>
              <a:t>Up to 40% higher test scores	</a:t>
            </a:r>
          </a:p>
        </p:txBody>
      </p:sp>
    </p:spTree>
    <p:extLst>
      <p:ext uri="{BB962C8B-B14F-4D97-AF65-F5344CB8AC3E}">
        <p14:creationId xmlns:p14="http://schemas.microsoft.com/office/powerpoint/2010/main" val="1395234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grayscl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2">
            <a:extLst>
              <a:ext uri="{FF2B5EF4-FFF2-40B4-BE49-F238E27FC236}">
                <a16:creationId xmlns:a16="http://schemas.microsoft.com/office/drawing/2014/main" id="{55508C37-8011-CEBC-AC74-7E73BA4BF791}"/>
              </a:ext>
            </a:extLst>
          </p:cNvPr>
          <p:cNvSpPr/>
          <p:nvPr/>
        </p:nvSpPr>
        <p:spPr>
          <a:xfrm>
            <a:off x="-16043" y="3721768"/>
            <a:ext cx="12208043" cy="3136231"/>
          </a:xfrm>
          <a:custGeom>
            <a:avLst/>
            <a:gdLst>
              <a:gd name="connsiteX0" fmla="*/ 0 w 12192001"/>
              <a:gd name="connsiteY0" fmla="*/ 0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0 w 12192001"/>
              <a:gd name="connsiteY4" fmla="*/ 0 h 1933074"/>
              <a:gd name="connsiteX0" fmla="*/ 3609474 w 12192001"/>
              <a:gd name="connsiteY0" fmla="*/ 593558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3609474 w 12192001"/>
              <a:gd name="connsiteY4" fmla="*/ 593558 h 1933074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1139073 h 3136315"/>
              <a:gd name="connsiteX1" fmla="*/ 12175959 w 12208043"/>
              <a:gd name="connsiteY1" fmla="*/ 84 h 3136315"/>
              <a:gd name="connsiteX2" fmla="*/ 12208043 w 12208043"/>
              <a:gd name="connsiteY2" fmla="*/ 3136315 h 3136315"/>
              <a:gd name="connsiteX3" fmla="*/ 16042 w 12208043"/>
              <a:gd name="connsiteY3" fmla="*/ 3136315 h 3136315"/>
              <a:gd name="connsiteX4" fmla="*/ 0 w 12208043"/>
              <a:gd name="connsiteY4" fmla="*/ 1139073 h 3136315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250161 h 3247403"/>
              <a:gd name="connsiteX1" fmla="*/ 12175959 w 12208043"/>
              <a:gd name="connsiteY1" fmla="*/ 111172 h 3247403"/>
              <a:gd name="connsiteX2" fmla="*/ 12208043 w 12208043"/>
              <a:gd name="connsiteY2" fmla="*/ 3247403 h 3247403"/>
              <a:gd name="connsiteX3" fmla="*/ 16042 w 12208043"/>
              <a:gd name="connsiteY3" fmla="*/ 3247403 h 3247403"/>
              <a:gd name="connsiteX4" fmla="*/ 0 w 12208043"/>
              <a:gd name="connsiteY4" fmla="*/ 1250161 h 3247403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043" h="3136231">
                <a:moveTo>
                  <a:pt x="0" y="1138989"/>
                </a:moveTo>
                <a:cubicBezTo>
                  <a:pt x="3732464" y="4096083"/>
                  <a:pt x="7112001" y="524043"/>
                  <a:pt x="12175959" y="0"/>
                </a:cubicBezTo>
                <a:cubicBezTo>
                  <a:pt x="12218737" y="2745874"/>
                  <a:pt x="12197348" y="2090821"/>
                  <a:pt x="12208043" y="3136231"/>
                </a:cubicBezTo>
                <a:lnTo>
                  <a:pt x="16042" y="3136231"/>
                </a:lnTo>
                <a:lnTo>
                  <a:pt x="0" y="113898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58058-25DA-FE42-BB7C-C0BAA6707F24}"/>
              </a:ext>
            </a:extLst>
          </p:cNvPr>
          <p:cNvSpPr txBox="1"/>
          <p:nvPr/>
        </p:nvSpPr>
        <p:spPr>
          <a:xfrm>
            <a:off x="-16043" y="5534561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Points of Pride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F438C-417E-7D0E-71A0-3E8AEB3BA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75" y="449099"/>
            <a:ext cx="11481079" cy="4936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Helvetica" pitchFamily="2" charset="0"/>
              </a:rPr>
              <a:t>FHSAA Academic State Champions in </a:t>
            </a:r>
          </a:p>
          <a:p>
            <a:r>
              <a:rPr lang="en-US" sz="4400" b="1" dirty="0">
                <a:latin typeface="Helvetica" pitchFamily="2" charset="0"/>
              </a:rPr>
              <a:t>Baseball</a:t>
            </a:r>
            <a:r>
              <a:rPr lang="en-US" sz="4400" dirty="0">
                <a:latin typeface="Helvetica" pitchFamily="2" charset="0"/>
              </a:rPr>
              <a:t> - 2019 -2020</a:t>
            </a:r>
          </a:p>
          <a:p>
            <a:r>
              <a:rPr lang="en-US" sz="4400" b="1" dirty="0">
                <a:latin typeface="Helvetica" pitchFamily="2" charset="0"/>
              </a:rPr>
              <a:t>Boys Bowling </a:t>
            </a:r>
            <a:r>
              <a:rPr lang="en-US" sz="4400" dirty="0">
                <a:latin typeface="Helvetica" pitchFamily="2" charset="0"/>
              </a:rPr>
              <a:t>- 2022-2023</a:t>
            </a:r>
          </a:p>
          <a:p>
            <a:r>
              <a:rPr lang="en-US" sz="4400" b="1" dirty="0">
                <a:latin typeface="Helvetica" pitchFamily="2" charset="0"/>
              </a:rPr>
              <a:t>Girls Golf </a:t>
            </a:r>
            <a:r>
              <a:rPr lang="en-US" sz="4400" dirty="0">
                <a:latin typeface="Helvetica" pitchFamily="2" charset="0"/>
              </a:rPr>
              <a:t>– 2022-2023</a:t>
            </a:r>
          </a:p>
        </p:txBody>
      </p:sp>
    </p:spTree>
    <p:extLst>
      <p:ext uri="{BB962C8B-B14F-4D97-AF65-F5344CB8AC3E}">
        <p14:creationId xmlns:p14="http://schemas.microsoft.com/office/powerpoint/2010/main" val="1204176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grayscl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2">
            <a:extLst>
              <a:ext uri="{FF2B5EF4-FFF2-40B4-BE49-F238E27FC236}">
                <a16:creationId xmlns:a16="http://schemas.microsoft.com/office/drawing/2014/main" id="{55508C37-8011-CEBC-AC74-7E73BA4BF791}"/>
              </a:ext>
            </a:extLst>
          </p:cNvPr>
          <p:cNvSpPr/>
          <p:nvPr/>
        </p:nvSpPr>
        <p:spPr>
          <a:xfrm>
            <a:off x="-16043" y="3721768"/>
            <a:ext cx="12208043" cy="3136231"/>
          </a:xfrm>
          <a:custGeom>
            <a:avLst/>
            <a:gdLst>
              <a:gd name="connsiteX0" fmla="*/ 0 w 12192001"/>
              <a:gd name="connsiteY0" fmla="*/ 0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0 w 12192001"/>
              <a:gd name="connsiteY4" fmla="*/ 0 h 1933074"/>
              <a:gd name="connsiteX0" fmla="*/ 3609474 w 12192001"/>
              <a:gd name="connsiteY0" fmla="*/ 593558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3609474 w 12192001"/>
              <a:gd name="connsiteY4" fmla="*/ 593558 h 1933074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1139073 h 3136315"/>
              <a:gd name="connsiteX1" fmla="*/ 12175959 w 12208043"/>
              <a:gd name="connsiteY1" fmla="*/ 84 h 3136315"/>
              <a:gd name="connsiteX2" fmla="*/ 12208043 w 12208043"/>
              <a:gd name="connsiteY2" fmla="*/ 3136315 h 3136315"/>
              <a:gd name="connsiteX3" fmla="*/ 16042 w 12208043"/>
              <a:gd name="connsiteY3" fmla="*/ 3136315 h 3136315"/>
              <a:gd name="connsiteX4" fmla="*/ 0 w 12208043"/>
              <a:gd name="connsiteY4" fmla="*/ 1139073 h 3136315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250161 h 3247403"/>
              <a:gd name="connsiteX1" fmla="*/ 12175959 w 12208043"/>
              <a:gd name="connsiteY1" fmla="*/ 111172 h 3247403"/>
              <a:gd name="connsiteX2" fmla="*/ 12208043 w 12208043"/>
              <a:gd name="connsiteY2" fmla="*/ 3247403 h 3247403"/>
              <a:gd name="connsiteX3" fmla="*/ 16042 w 12208043"/>
              <a:gd name="connsiteY3" fmla="*/ 3247403 h 3247403"/>
              <a:gd name="connsiteX4" fmla="*/ 0 w 12208043"/>
              <a:gd name="connsiteY4" fmla="*/ 1250161 h 3247403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043" h="3136231">
                <a:moveTo>
                  <a:pt x="0" y="1138989"/>
                </a:moveTo>
                <a:cubicBezTo>
                  <a:pt x="3732464" y="4096083"/>
                  <a:pt x="7112001" y="524043"/>
                  <a:pt x="12175959" y="0"/>
                </a:cubicBezTo>
                <a:cubicBezTo>
                  <a:pt x="12218737" y="2745874"/>
                  <a:pt x="12197348" y="2090821"/>
                  <a:pt x="12208043" y="3136231"/>
                </a:cubicBezTo>
                <a:lnTo>
                  <a:pt x="16042" y="3136231"/>
                </a:lnTo>
                <a:lnTo>
                  <a:pt x="0" y="113898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58058-25DA-FE42-BB7C-C0BAA6707F24}"/>
              </a:ext>
            </a:extLst>
          </p:cNvPr>
          <p:cNvSpPr txBox="1"/>
          <p:nvPr/>
        </p:nvSpPr>
        <p:spPr>
          <a:xfrm>
            <a:off x="-16043" y="5534561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Requirements to 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F438C-417E-7D0E-71A0-3E8AEB3BA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75" y="449099"/>
            <a:ext cx="11481079" cy="4936817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Helvetica" pitchFamily="2" charset="0"/>
              </a:rPr>
              <a:t>Maintain at least a 2.0 GPA</a:t>
            </a:r>
          </a:p>
          <a:p>
            <a:r>
              <a:rPr lang="en-US" sz="4400" dirty="0">
                <a:latin typeface="Helvetica" pitchFamily="2" charset="0"/>
              </a:rPr>
              <a:t>Complete an Athletic Packet</a:t>
            </a:r>
          </a:p>
          <a:p>
            <a:r>
              <a:rPr lang="en-US" sz="4400" dirty="0">
                <a:latin typeface="Helvetica" pitchFamily="2" charset="0"/>
              </a:rPr>
              <a:t>Complete three online courses:</a:t>
            </a:r>
          </a:p>
          <a:p>
            <a:pPr lvl="1"/>
            <a:r>
              <a:rPr lang="en-US" sz="4000" dirty="0">
                <a:latin typeface="Helvetica" pitchFamily="2" charset="0"/>
              </a:rPr>
              <a:t>Sudden cardiac arrest</a:t>
            </a:r>
          </a:p>
          <a:p>
            <a:pPr lvl="1"/>
            <a:r>
              <a:rPr lang="en-US" sz="4000" dirty="0">
                <a:latin typeface="Helvetica" pitchFamily="2" charset="0"/>
              </a:rPr>
              <a:t>Concussion for students</a:t>
            </a:r>
          </a:p>
          <a:p>
            <a:pPr lvl="1"/>
            <a:r>
              <a:rPr lang="en-US" sz="4000" dirty="0">
                <a:latin typeface="Helvetica" pitchFamily="2" charset="0"/>
              </a:rPr>
              <a:t>Heat illness preventions</a:t>
            </a:r>
          </a:p>
          <a:p>
            <a:r>
              <a:rPr lang="en-US" sz="4400" dirty="0">
                <a:latin typeface="Helvetica" pitchFamily="2" charset="0"/>
              </a:rPr>
              <a:t>Purchase Student Accident Insurance</a:t>
            </a:r>
            <a:endParaRPr lang="en-US" sz="6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491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grayscl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7BBB98-7FF6-70BA-87F9-D6625B1BA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2772" b="2772"/>
          <a:stretch/>
        </p:blipFill>
        <p:spPr>
          <a:xfrm>
            <a:off x="385010" y="1020010"/>
            <a:ext cx="2620211" cy="3485816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C00000"/>
            </a:solidFill>
          </a:ln>
          <a:effectLst>
            <a:outerShdw sx="1000" sy="1000" algn="ctr" rotWithShape="0">
              <a:srgbClr val="000000"/>
            </a:outerShdw>
            <a:reflection blurRad="12700" stA="38000" endPos="28000" dist="5000" dir="5400000" sy="-100000" algn="bl" rotWithShape="0"/>
          </a:effectLst>
        </p:spPr>
      </p:pic>
      <p:sp>
        <p:nvSpPr>
          <p:cNvPr id="4" name="Rectangle 72">
            <a:extLst>
              <a:ext uri="{FF2B5EF4-FFF2-40B4-BE49-F238E27FC236}">
                <a16:creationId xmlns:a16="http://schemas.microsoft.com/office/drawing/2014/main" id="{55508C37-8011-CEBC-AC74-7E73BA4BF791}"/>
              </a:ext>
            </a:extLst>
          </p:cNvPr>
          <p:cNvSpPr/>
          <p:nvPr/>
        </p:nvSpPr>
        <p:spPr>
          <a:xfrm>
            <a:off x="-16043" y="3721768"/>
            <a:ext cx="12208043" cy="3136231"/>
          </a:xfrm>
          <a:custGeom>
            <a:avLst/>
            <a:gdLst>
              <a:gd name="connsiteX0" fmla="*/ 0 w 12192001"/>
              <a:gd name="connsiteY0" fmla="*/ 0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0 w 12192001"/>
              <a:gd name="connsiteY4" fmla="*/ 0 h 1933074"/>
              <a:gd name="connsiteX0" fmla="*/ 3609474 w 12192001"/>
              <a:gd name="connsiteY0" fmla="*/ 593558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3609474 w 12192001"/>
              <a:gd name="connsiteY4" fmla="*/ 593558 h 1933074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1139073 h 3136315"/>
              <a:gd name="connsiteX1" fmla="*/ 12175959 w 12208043"/>
              <a:gd name="connsiteY1" fmla="*/ 84 h 3136315"/>
              <a:gd name="connsiteX2" fmla="*/ 12208043 w 12208043"/>
              <a:gd name="connsiteY2" fmla="*/ 3136315 h 3136315"/>
              <a:gd name="connsiteX3" fmla="*/ 16042 w 12208043"/>
              <a:gd name="connsiteY3" fmla="*/ 3136315 h 3136315"/>
              <a:gd name="connsiteX4" fmla="*/ 0 w 12208043"/>
              <a:gd name="connsiteY4" fmla="*/ 1139073 h 3136315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250161 h 3247403"/>
              <a:gd name="connsiteX1" fmla="*/ 12175959 w 12208043"/>
              <a:gd name="connsiteY1" fmla="*/ 111172 h 3247403"/>
              <a:gd name="connsiteX2" fmla="*/ 12208043 w 12208043"/>
              <a:gd name="connsiteY2" fmla="*/ 3247403 h 3247403"/>
              <a:gd name="connsiteX3" fmla="*/ 16042 w 12208043"/>
              <a:gd name="connsiteY3" fmla="*/ 3247403 h 3247403"/>
              <a:gd name="connsiteX4" fmla="*/ 0 w 12208043"/>
              <a:gd name="connsiteY4" fmla="*/ 1250161 h 3247403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043" h="3136231">
                <a:moveTo>
                  <a:pt x="0" y="1138989"/>
                </a:moveTo>
                <a:cubicBezTo>
                  <a:pt x="3732464" y="4096083"/>
                  <a:pt x="7112001" y="524043"/>
                  <a:pt x="12175959" y="0"/>
                </a:cubicBezTo>
                <a:cubicBezTo>
                  <a:pt x="12218737" y="2745874"/>
                  <a:pt x="12197348" y="2090821"/>
                  <a:pt x="12208043" y="3136231"/>
                </a:cubicBezTo>
                <a:lnTo>
                  <a:pt x="16042" y="3136231"/>
                </a:lnTo>
                <a:lnTo>
                  <a:pt x="0" y="113898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58058-25DA-FE42-BB7C-C0BAA6707F24}"/>
              </a:ext>
            </a:extLst>
          </p:cNvPr>
          <p:cNvSpPr txBox="1"/>
          <p:nvPr/>
        </p:nvSpPr>
        <p:spPr>
          <a:xfrm>
            <a:off x="385010" y="5289883"/>
            <a:ext cx="11806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Welcome to Northeast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C36A47-C103-9FE1-A9A0-F5984CAB01E5}"/>
              </a:ext>
            </a:extLst>
          </p:cNvPr>
          <p:cNvSpPr txBox="1"/>
          <p:nvPr/>
        </p:nvSpPr>
        <p:spPr>
          <a:xfrm>
            <a:off x="3657601" y="1155031"/>
            <a:ext cx="81493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Mr. Michael Hernandez </a:t>
            </a:r>
            <a:r>
              <a:rPr lang="en-US" sz="4400" i="1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Principal</a:t>
            </a:r>
          </a:p>
        </p:txBody>
      </p:sp>
    </p:spTree>
    <p:extLst>
      <p:ext uri="{BB962C8B-B14F-4D97-AF65-F5344CB8AC3E}">
        <p14:creationId xmlns:p14="http://schemas.microsoft.com/office/powerpoint/2010/main" val="620478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grayscl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2">
            <a:extLst>
              <a:ext uri="{FF2B5EF4-FFF2-40B4-BE49-F238E27FC236}">
                <a16:creationId xmlns:a16="http://schemas.microsoft.com/office/drawing/2014/main" id="{55508C37-8011-CEBC-AC74-7E73BA4BF791}"/>
              </a:ext>
            </a:extLst>
          </p:cNvPr>
          <p:cNvSpPr/>
          <p:nvPr/>
        </p:nvSpPr>
        <p:spPr>
          <a:xfrm>
            <a:off x="-16043" y="3721768"/>
            <a:ext cx="12208043" cy="3136231"/>
          </a:xfrm>
          <a:custGeom>
            <a:avLst/>
            <a:gdLst>
              <a:gd name="connsiteX0" fmla="*/ 0 w 12192001"/>
              <a:gd name="connsiteY0" fmla="*/ 0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0 w 12192001"/>
              <a:gd name="connsiteY4" fmla="*/ 0 h 1933074"/>
              <a:gd name="connsiteX0" fmla="*/ 3609474 w 12192001"/>
              <a:gd name="connsiteY0" fmla="*/ 593558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3609474 w 12192001"/>
              <a:gd name="connsiteY4" fmla="*/ 593558 h 1933074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1139073 h 3136315"/>
              <a:gd name="connsiteX1" fmla="*/ 12175959 w 12208043"/>
              <a:gd name="connsiteY1" fmla="*/ 84 h 3136315"/>
              <a:gd name="connsiteX2" fmla="*/ 12208043 w 12208043"/>
              <a:gd name="connsiteY2" fmla="*/ 3136315 h 3136315"/>
              <a:gd name="connsiteX3" fmla="*/ 16042 w 12208043"/>
              <a:gd name="connsiteY3" fmla="*/ 3136315 h 3136315"/>
              <a:gd name="connsiteX4" fmla="*/ 0 w 12208043"/>
              <a:gd name="connsiteY4" fmla="*/ 1139073 h 3136315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250161 h 3247403"/>
              <a:gd name="connsiteX1" fmla="*/ 12175959 w 12208043"/>
              <a:gd name="connsiteY1" fmla="*/ 111172 h 3247403"/>
              <a:gd name="connsiteX2" fmla="*/ 12208043 w 12208043"/>
              <a:gd name="connsiteY2" fmla="*/ 3247403 h 3247403"/>
              <a:gd name="connsiteX3" fmla="*/ 16042 w 12208043"/>
              <a:gd name="connsiteY3" fmla="*/ 3247403 h 3247403"/>
              <a:gd name="connsiteX4" fmla="*/ 0 w 12208043"/>
              <a:gd name="connsiteY4" fmla="*/ 1250161 h 3247403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043" h="3136231">
                <a:moveTo>
                  <a:pt x="0" y="1138989"/>
                </a:moveTo>
                <a:cubicBezTo>
                  <a:pt x="3732464" y="4096083"/>
                  <a:pt x="7112001" y="524043"/>
                  <a:pt x="12175959" y="0"/>
                </a:cubicBezTo>
                <a:cubicBezTo>
                  <a:pt x="12218737" y="2745874"/>
                  <a:pt x="12197348" y="2090821"/>
                  <a:pt x="12208043" y="3136231"/>
                </a:cubicBezTo>
                <a:lnTo>
                  <a:pt x="16042" y="3136231"/>
                </a:lnTo>
                <a:lnTo>
                  <a:pt x="0" y="113898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58058-25DA-FE42-BB7C-C0BAA6707F24}"/>
              </a:ext>
            </a:extLst>
          </p:cNvPr>
          <p:cNvSpPr txBox="1"/>
          <p:nvPr/>
        </p:nvSpPr>
        <p:spPr>
          <a:xfrm>
            <a:off x="-16043" y="5534561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Student Clubs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8CE5C1-01F9-9D90-9651-0F2F4A6EB872}"/>
              </a:ext>
            </a:extLst>
          </p:cNvPr>
          <p:cNvSpPr txBox="1"/>
          <p:nvPr/>
        </p:nvSpPr>
        <p:spPr>
          <a:xfrm>
            <a:off x="180870" y="321547"/>
            <a:ext cx="11867104" cy="453957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86400" algn="r"/>
              </a:tabLst>
            </a:pPr>
            <a:r>
              <a:rPr lang="en-US" sz="1400" b="1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5000 Role Model</a:t>
            </a:r>
            <a:r>
              <a:rPr lang="en-US" sz="14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Len Chatman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86400" algn="r"/>
              </a:tabLst>
            </a:pPr>
            <a:r>
              <a:rPr lang="en-US" sz="1400" b="1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Academic Team</a:t>
            </a:r>
            <a:r>
              <a:rPr lang="en-US" sz="14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David Ashe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86400" algn="r"/>
              </a:tabLst>
            </a:pPr>
            <a:r>
              <a:rPr lang="en-US" sz="1400" b="1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Art Club</a:t>
            </a:r>
            <a:r>
              <a:rPr lang="en-US" sz="14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Kevin </a:t>
            </a:r>
            <a:r>
              <a:rPr lang="en-US" sz="1400" dirty="0" err="1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Olis</a:t>
            </a:r>
            <a:endParaRPr lang="en-US" sz="1400" dirty="0"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86400" algn="r"/>
              </a:tabLst>
            </a:pPr>
            <a:r>
              <a:rPr lang="en-US" sz="1400" b="1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Chess Club</a:t>
            </a:r>
            <a:r>
              <a:rPr lang="en-US" sz="14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George </a:t>
            </a:r>
            <a:r>
              <a:rPr lang="en-US" sz="1400" dirty="0" err="1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Avlonitis</a:t>
            </a:r>
            <a:endParaRPr lang="en-US" sz="1400" dirty="0"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86400" algn="r"/>
              </a:tabLst>
            </a:pPr>
            <a:r>
              <a:rPr lang="en-US" sz="1400" b="1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Chorus</a:t>
            </a:r>
            <a:r>
              <a:rPr lang="en-US" sz="14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Scott Bracken-Tripp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86400" algn="r"/>
              </a:tabLst>
            </a:pPr>
            <a:r>
              <a:rPr lang="en-US" sz="1400" b="1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Culinary Club</a:t>
            </a:r>
            <a:r>
              <a:rPr lang="en-US" sz="14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Curtis </a:t>
            </a:r>
            <a:r>
              <a:rPr lang="en-US" sz="1400" dirty="0" err="1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Serata</a:t>
            </a:r>
            <a:endParaRPr lang="en-US" sz="1400" dirty="0"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86400" algn="r"/>
              </a:tabLst>
            </a:pPr>
            <a:r>
              <a:rPr lang="en-US" sz="1400" b="1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Digital Media Club</a:t>
            </a:r>
            <a:r>
              <a:rPr lang="en-US" sz="14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William White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86400" algn="r"/>
              </a:tabLst>
            </a:pPr>
            <a:r>
              <a:rPr lang="en-US" sz="1400" b="1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Fellowship of Christian Athle</a:t>
            </a:r>
            <a:r>
              <a:rPr lang="en-US" sz="1400" b="1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tes</a:t>
            </a:r>
            <a:r>
              <a:rPr lang="en-US" sz="14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George </a:t>
            </a:r>
            <a:r>
              <a:rPr lang="en-US" sz="1400" dirty="0" err="1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Avlonitis</a:t>
            </a:r>
            <a:endParaRPr lang="en-US" sz="1400" dirty="0"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86400" algn="r"/>
              </a:tabLst>
            </a:pPr>
            <a:r>
              <a:rPr lang="en-US" sz="1400" b="1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Forensics (Debate</a:t>
            </a:r>
            <a:r>
              <a:rPr lang="en-US" sz="1400" b="1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4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Bernadette </a:t>
            </a:r>
            <a:r>
              <a:rPr lang="en-US" sz="1400" dirty="0" err="1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Langiotti</a:t>
            </a:r>
            <a:endParaRPr lang="en-US" sz="1400" dirty="0"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86400" algn="r"/>
              </a:tabLst>
            </a:pPr>
            <a:r>
              <a:rPr lang="en-US" sz="1400" b="1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French Club</a:t>
            </a:r>
            <a:r>
              <a:rPr lang="en-US" sz="14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Michel </a:t>
            </a:r>
            <a:r>
              <a:rPr lang="en-US" sz="1400" dirty="0" err="1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Honein</a:t>
            </a:r>
            <a:endParaRPr lang="en-US" sz="1400" dirty="0"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86400" algn="r"/>
              </a:tabLst>
            </a:pPr>
            <a:r>
              <a:rPr lang="en-US" sz="1400" b="1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Friends, Inc</a:t>
            </a:r>
            <a:r>
              <a:rPr lang="en-US" sz="14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Scott Peterson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86400" algn="r"/>
              </a:tabLst>
            </a:pPr>
            <a:r>
              <a:rPr lang="en-US" sz="1400" b="1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Freshman Class</a:t>
            </a:r>
            <a:r>
              <a:rPr lang="en-US" sz="14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Amy </a:t>
            </a:r>
            <a:r>
              <a:rPr lang="en-US" sz="1400" dirty="0" err="1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Boylen</a:t>
            </a:r>
            <a:endParaRPr lang="en-US" sz="1400" dirty="0"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86400" algn="r"/>
              </a:tabLst>
            </a:pPr>
            <a:r>
              <a:rPr lang="en-US" sz="1400" b="1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Future Business Leaders of America</a:t>
            </a:r>
            <a:r>
              <a:rPr lang="en-US" sz="14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Travis Bailey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86400" algn="r"/>
              </a:tabLst>
            </a:pPr>
            <a:r>
              <a:rPr lang="en-US" sz="1400" b="1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Gaming Club</a:t>
            </a:r>
            <a:r>
              <a:rPr lang="en-US" sz="14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David Ashe, Bernadette </a:t>
            </a:r>
            <a:r>
              <a:rPr lang="en-US" sz="1400" dirty="0" err="1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Langiotti</a:t>
            </a:r>
            <a:endParaRPr lang="en-US" sz="1400" dirty="0"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86400" algn="r"/>
              </a:tabLst>
            </a:pPr>
            <a:r>
              <a:rPr lang="en-US" sz="1400" b="1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Girlfriends</a:t>
            </a:r>
            <a:r>
              <a:rPr lang="en-US" sz="14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Sharon Joe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86400" algn="r"/>
              </a:tabLst>
            </a:pPr>
            <a:r>
              <a:rPr lang="en-US" sz="1400" b="1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GSA</a:t>
            </a:r>
            <a:r>
              <a:rPr lang="en-US" sz="14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Kristen Engle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86400" algn="r"/>
              </a:tabLst>
            </a:pPr>
            <a:r>
              <a:rPr lang="en-US" sz="1400" b="1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Health Club</a:t>
            </a:r>
            <a:r>
              <a:rPr lang="en-US" sz="14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400" dirty="0" err="1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Reshaun</a:t>
            </a:r>
            <a:r>
              <a:rPr lang="en-US" sz="14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Reno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86400" algn="r"/>
              </a:tabLst>
            </a:pPr>
            <a:r>
              <a:rPr lang="en-US" sz="1400" b="1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JROTC Color Guard, Drill Team, Raiders 	</a:t>
            </a:r>
            <a:r>
              <a:rPr lang="en-US" sz="14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Kevin Miller, Joseph Walker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86400" algn="r"/>
              </a:tabLst>
            </a:pPr>
            <a:r>
              <a:rPr lang="en-US" sz="1400" b="1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Key Club</a:t>
            </a:r>
            <a:r>
              <a:rPr lang="en-US" sz="14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Ruth Pica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86400" algn="r"/>
              </a:tabLst>
            </a:pPr>
            <a:r>
              <a:rPr lang="en-US" sz="1400" b="1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Live Free/Save Clubs</a:t>
            </a:r>
            <a:r>
              <a:rPr lang="en-US" sz="14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Kristen Engle, Scott Bracken-Trip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86400" algn="r"/>
              </a:tabLst>
            </a:pPr>
            <a:r>
              <a:rPr lang="en-US" sz="1400" b="1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 Alpha Theta</a:t>
            </a:r>
            <a:r>
              <a:rPr lang="en-US" sz="14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James Zack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86400" algn="r"/>
              </a:tabLst>
            </a:pPr>
            <a:r>
              <a:rPr lang="en-US" sz="1400" b="1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National Honors Society</a:t>
            </a:r>
            <a:r>
              <a:rPr lang="en-US" sz="14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Kristen </a:t>
            </a:r>
            <a:r>
              <a:rPr lang="en-US" sz="1400" dirty="0" err="1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Bercume</a:t>
            </a:r>
            <a:endParaRPr lang="en-US" sz="1400" dirty="0"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86400" algn="r"/>
              </a:tabLst>
            </a:pPr>
            <a:r>
              <a:rPr lang="en-US" sz="1400" b="1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National English Honors Society</a:t>
            </a:r>
            <a:r>
              <a:rPr lang="en-US" sz="14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Joseph </a:t>
            </a:r>
            <a:r>
              <a:rPr lang="en-US" sz="1400" dirty="0" err="1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Havelka</a:t>
            </a:r>
            <a:endParaRPr lang="en-US" sz="1400" dirty="0"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86400" algn="r"/>
              </a:tabLst>
            </a:pPr>
            <a:r>
              <a:rPr lang="en-US" sz="1400" b="1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Nor’easter (Newspaper)</a:t>
            </a:r>
            <a:r>
              <a:rPr lang="en-US" sz="14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Bernadette </a:t>
            </a:r>
            <a:r>
              <a:rPr lang="en-US" sz="1400" dirty="0" err="1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Langiotti</a:t>
            </a:r>
            <a:endParaRPr lang="en-US" sz="1400" dirty="0"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86400" algn="r"/>
              </a:tabLst>
            </a:pPr>
            <a:r>
              <a:rPr lang="en-US" sz="1400" b="1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Principal’s Multicultural Advisory Council</a:t>
            </a:r>
            <a:r>
              <a:rPr lang="en-US" sz="14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Adrian </a:t>
            </a:r>
            <a:r>
              <a:rPr lang="en-US" sz="1400" dirty="0" err="1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Perazzo</a:t>
            </a:r>
            <a:endParaRPr lang="en-US" sz="1400" dirty="0"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86400" algn="r"/>
              </a:tabLst>
            </a:pPr>
            <a:r>
              <a:rPr lang="en-US" sz="1400" b="1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Psychology Club</a:t>
            </a:r>
            <a:r>
              <a:rPr lang="en-US" sz="14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Brandon Diaz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86400" algn="r"/>
              </a:tabLst>
            </a:pPr>
            <a:r>
              <a:rPr lang="en-US" sz="1400" b="1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Scarlett Regiment Band</a:t>
            </a:r>
            <a:r>
              <a:rPr lang="en-US" sz="14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Devon Porter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86400" algn="r"/>
              </a:tabLst>
            </a:pPr>
            <a:r>
              <a:rPr lang="en-US" sz="1400" b="1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Student Government Association</a:t>
            </a:r>
            <a:r>
              <a:rPr lang="en-US" sz="14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Ruth Pica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86400" algn="r"/>
              </a:tabLst>
            </a:pPr>
            <a:r>
              <a:rPr lang="en-US" sz="1400" b="1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Skills USA</a:t>
            </a:r>
            <a:r>
              <a:rPr lang="en-US" sz="14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Curtis </a:t>
            </a:r>
            <a:r>
              <a:rPr lang="en-US" sz="1400" dirty="0" err="1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Serata</a:t>
            </a:r>
            <a:endParaRPr lang="en-US" sz="1400" dirty="0"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86400" algn="r"/>
              </a:tabLst>
            </a:pPr>
            <a:r>
              <a:rPr lang="en-US" sz="1400" b="1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Sounds Literary Magazine</a:t>
            </a:r>
            <a:r>
              <a:rPr lang="en-US" sz="14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Bernadette </a:t>
            </a:r>
            <a:r>
              <a:rPr lang="en-US" sz="1400" dirty="0" err="1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Langiotti</a:t>
            </a:r>
            <a:endParaRPr lang="en-US" sz="1400" dirty="0"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86400" algn="r"/>
              </a:tabLst>
            </a:pPr>
            <a:r>
              <a:rPr lang="en-US" sz="1400" b="1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Spanish Club</a:t>
            </a:r>
            <a:r>
              <a:rPr lang="en-US" sz="14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Adrian </a:t>
            </a:r>
            <a:r>
              <a:rPr lang="en-US" sz="1400" dirty="0" err="1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Perazzo</a:t>
            </a:r>
            <a:endParaRPr lang="en-US" sz="1400" dirty="0"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86400" algn="r"/>
              </a:tabLst>
            </a:pPr>
            <a:r>
              <a:rPr lang="en-US" sz="1400" b="1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Spanish Honors Society</a:t>
            </a:r>
            <a:r>
              <a:rPr lang="en-US" sz="14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Adrian </a:t>
            </a:r>
            <a:r>
              <a:rPr lang="en-US" sz="1400" dirty="0" err="1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Perazzo</a:t>
            </a:r>
            <a:endParaRPr lang="en-US" sz="1400" dirty="0"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86400" algn="r"/>
              </a:tabLst>
            </a:pPr>
            <a:r>
              <a:rPr lang="en-US" sz="1400" b="1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Thespian Troupe</a:t>
            </a:r>
            <a:r>
              <a:rPr lang="en-US" sz="14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Kristen Engle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86400" algn="r"/>
              </a:tabLst>
            </a:pPr>
            <a:r>
              <a:rPr lang="en-US" sz="1400" b="1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Yearbook (Viking Log)</a:t>
            </a:r>
            <a:r>
              <a:rPr lang="en-US" sz="14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Bernadette </a:t>
            </a:r>
            <a:r>
              <a:rPr lang="en-US" sz="1400" dirty="0" err="1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Langiotti</a:t>
            </a:r>
            <a:endParaRPr lang="en-US" sz="1400" dirty="0"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86400" algn="r"/>
              </a:tabLst>
            </a:pPr>
            <a:r>
              <a:rPr lang="en-US" sz="1400" b="1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YGG Crew</a:t>
            </a:r>
            <a:r>
              <a:rPr lang="en-US" sz="14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Joseph </a:t>
            </a:r>
            <a:r>
              <a:rPr lang="en-US" sz="1400" dirty="0" err="1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Havelka</a:t>
            </a:r>
            <a:endParaRPr lang="en-US" sz="1400" dirty="0"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4B6BC1-3579-B879-313D-FAC2860E64B9}"/>
              </a:ext>
            </a:extLst>
          </p:cNvPr>
          <p:cNvCxnSpPr>
            <a:cxnSpLocks/>
          </p:cNvCxnSpPr>
          <p:nvPr/>
        </p:nvCxnSpPr>
        <p:spPr>
          <a:xfrm>
            <a:off x="5948625" y="190918"/>
            <a:ext cx="0" cy="475287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984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grayscl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7BBB98-7FF6-70BA-87F9-D6625B1BA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2772" b="2772"/>
          <a:stretch/>
        </p:blipFill>
        <p:spPr>
          <a:xfrm>
            <a:off x="385010" y="1020010"/>
            <a:ext cx="2620211" cy="3485816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72">
            <a:extLst>
              <a:ext uri="{FF2B5EF4-FFF2-40B4-BE49-F238E27FC236}">
                <a16:creationId xmlns:a16="http://schemas.microsoft.com/office/drawing/2014/main" id="{55508C37-8011-CEBC-AC74-7E73BA4BF791}"/>
              </a:ext>
            </a:extLst>
          </p:cNvPr>
          <p:cNvSpPr/>
          <p:nvPr/>
        </p:nvSpPr>
        <p:spPr>
          <a:xfrm>
            <a:off x="-16043" y="3721768"/>
            <a:ext cx="12208043" cy="3136231"/>
          </a:xfrm>
          <a:custGeom>
            <a:avLst/>
            <a:gdLst>
              <a:gd name="connsiteX0" fmla="*/ 0 w 12192001"/>
              <a:gd name="connsiteY0" fmla="*/ 0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0 w 12192001"/>
              <a:gd name="connsiteY4" fmla="*/ 0 h 1933074"/>
              <a:gd name="connsiteX0" fmla="*/ 3609474 w 12192001"/>
              <a:gd name="connsiteY0" fmla="*/ 593558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3609474 w 12192001"/>
              <a:gd name="connsiteY4" fmla="*/ 593558 h 1933074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1139073 h 3136315"/>
              <a:gd name="connsiteX1" fmla="*/ 12175959 w 12208043"/>
              <a:gd name="connsiteY1" fmla="*/ 84 h 3136315"/>
              <a:gd name="connsiteX2" fmla="*/ 12208043 w 12208043"/>
              <a:gd name="connsiteY2" fmla="*/ 3136315 h 3136315"/>
              <a:gd name="connsiteX3" fmla="*/ 16042 w 12208043"/>
              <a:gd name="connsiteY3" fmla="*/ 3136315 h 3136315"/>
              <a:gd name="connsiteX4" fmla="*/ 0 w 12208043"/>
              <a:gd name="connsiteY4" fmla="*/ 1139073 h 3136315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250161 h 3247403"/>
              <a:gd name="connsiteX1" fmla="*/ 12175959 w 12208043"/>
              <a:gd name="connsiteY1" fmla="*/ 111172 h 3247403"/>
              <a:gd name="connsiteX2" fmla="*/ 12208043 w 12208043"/>
              <a:gd name="connsiteY2" fmla="*/ 3247403 h 3247403"/>
              <a:gd name="connsiteX3" fmla="*/ 16042 w 12208043"/>
              <a:gd name="connsiteY3" fmla="*/ 3247403 h 3247403"/>
              <a:gd name="connsiteX4" fmla="*/ 0 w 12208043"/>
              <a:gd name="connsiteY4" fmla="*/ 1250161 h 3247403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043" h="3136231">
                <a:moveTo>
                  <a:pt x="0" y="1138989"/>
                </a:moveTo>
                <a:cubicBezTo>
                  <a:pt x="3732464" y="4096083"/>
                  <a:pt x="7112001" y="524043"/>
                  <a:pt x="12175959" y="0"/>
                </a:cubicBezTo>
                <a:cubicBezTo>
                  <a:pt x="12218737" y="2745874"/>
                  <a:pt x="12197348" y="2090821"/>
                  <a:pt x="12208043" y="3136231"/>
                </a:cubicBezTo>
                <a:lnTo>
                  <a:pt x="16042" y="3136231"/>
                </a:lnTo>
                <a:lnTo>
                  <a:pt x="0" y="113898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58058-25DA-FE42-BB7C-C0BAA6707F24}"/>
              </a:ext>
            </a:extLst>
          </p:cNvPr>
          <p:cNvSpPr txBox="1"/>
          <p:nvPr/>
        </p:nvSpPr>
        <p:spPr>
          <a:xfrm>
            <a:off x="393032" y="5289883"/>
            <a:ext cx="6529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JROTC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C36A47-C103-9FE1-A9A0-F5984CAB01E5}"/>
              </a:ext>
            </a:extLst>
          </p:cNvPr>
          <p:cNvSpPr txBox="1"/>
          <p:nvPr/>
        </p:nvSpPr>
        <p:spPr>
          <a:xfrm>
            <a:off x="3657601" y="1155031"/>
            <a:ext cx="81493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Lieutenant Colonel Miller</a:t>
            </a:r>
          </a:p>
          <a:p>
            <a:r>
              <a:rPr lang="en-US" sz="4400" i="1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JROTC Director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6889C8-20F2-8416-7627-8121FF9A5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00" b="92000" l="10000" r="90000">
                        <a14:foregroundMark x1="29857" y1="14800" x2="53714" y2="9200"/>
                        <a14:foregroundMark x1="53714" y1="9200" x2="65143" y2="10200"/>
                        <a14:foregroundMark x1="32000" y1="20800" x2="61571" y2="16800"/>
                        <a14:foregroundMark x1="61571" y1="16800" x2="63714" y2="16800"/>
                        <a14:foregroundMark x1="33714" y1="19800" x2="59286" y2="14200"/>
                        <a14:foregroundMark x1="59286" y1="14200" x2="67286" y2="22400"/>
                        <a14:foregroundMark x1="67286" y1="23800" x2="34857" y2="22400"/>
                        <a14:foregroundMark x1="33429" y1="78000" x2="49857" y2="79200"/>
                        <a14:foregroundMark x1="49857" y1="79200" x2="67714" y2="78000"/>
                        <a14:foregroundMark x1="66286" y1="88600" x2="38429" y2="88600"/>
                        <a14:foregroundMark x1="34857" y1="83000" x2="42000" y2="83000"/>
                        <a14:foregroundMark x1="32000" y1="77400" x2="39286" y2="89000"/>
                        <a14:foregroundMark x1="39286" y1="89000" x2="33857" y2="75600"/>
                        <a14:foregroundMark x1="33857" y1="75600" x2="32000" y2="78000"/>
                        <a14:foregroundMark x1="45714" y1="79400" x2="53286" y2="92000"/>
                        <a14:foregroundMark x1="53286" y1="92000" x2="64571" y2="88600"/>
                        <a14:foregroundMark x1="64571" y1="88600" x2="69000" y2="74800"/>
                        <a14:foregroundMark x1="69000" y1="74800" x2="45286" y2="78400"/>
                        <a14:foregroundMark x1="54000" y1="81000" x2="63429" y2="89400"/>
                        <a14:foregroundMark x1="63429" y1="89400" x2="56143" y2="78200"/>
                        <a14:foregroundMark x1="56143" y1="78200" x2="51429" y2="81000"/>
                        <a14:foregroundMark x1="29857" y1="20400" x2="39143" y2="12400"/>
                        <a14:foregroundMark x1="39143" y1="12400" x2="50571" y2="10800"/>
                        <a14:foregroundMark x1="50571" y1="10800" x2="62571" y2="11400"/>
                        <a14:foregroundMark x1="62571" y1="11400" x2="70143" y2="22000"/>
                        <a14:foregroundMark x1="70143" y1="22000" x2="57000" y2="29000"/>
                        <a14:foregroundMark x1="57000" y1="29000" x2="34286" y2="30400"/>
                        <a14:foregroundMark x1="34286" y1="30400" x2="29857" y2="20400"/>
                        <a14:foregroundMark x1="35571" y1="15200" x2="32143" y2="29800"/>
                        <a14:foregroundMark x1="32143" y1="29800" x2="35857" y2="15800"/>
                        <a14:foregroundMark x1="37429" y1="17800" x2="48000" y2="11800"/>
                        <a14:foregroundMark x1="48000" y1="11800" x2="59143" y2="12200"/>
                        <a14:foregroundMark x1="59143" y1="12200" x2="62000" y2="28200"/>
                        <a14:foregroundMark x1="62000" y1="28200" x2="46429" y2="29400"/>
                        <a14:foregroundMark x1="46429" y1="29400" x2="37714" y2="19800"/>
                        <a14:foregroundMark x1="37714" y1="19800" x2="37714" y2="16800"/>
                        <a14:foregroundMark x1="40571" y1="18200" x2="55143" y2="27400"/>
                        <a14:foregroundMark x1="55143" y1="27400" x2="45000" y2="18400"/>
                        <a14:foregroundMark x1="45000" y1="18400" x2="40571" y2="19800"/>
                        <a14:foregroundMark x1="48857" y1="18200" x2="60000" y2="25400"/>
                        <a14:foregroundMark x1="60000" y1="25400" x2="49000" y2="18200"/>
                        <a14:foregroundMark x1="49000" y1="18200" x2="45000" y2="18200"/>
                        <a14:foregroundMark x1="63000" y1="80000" x2="61143" y2="814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3768" y="3429000"/>
            <a:ext cx="4082717" cy="291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32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grayscl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2">
            <a:extLst>
              <a:ext uri="{FF2B5EF4-FFF2-40B4-BE49-F238E27FC236}">
                <a16:creationId xmlns:a16="http://schemas.microsoft.com/office/drawing/2014/main" id="{55508C37-8011-CEBC-AC74-7E73BA4BF791}"/>
              </a:ext>
            </a:extLst>
          </p:cNvPr>
          <p:cNvSpPr/>
          <p:nvPr/>
        </p:nvSpPr>
        <p:spPr>
          <a:xfrm>
            <a:off x="-16043" y="3721768"/>
            <a:ext cx="12208043" cy="3136231"/>
          </a:xfrm>
          <a:custGeom>
            <a:avLst/>
            <a:gdLst>
              <a:gd name="connsiteX0" fmla="*/ 0 w 12192001"/>
              <a:gd name="connsiteY0" fmla="*/ 0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0 w 12192001"/>
              <a:gd name="connsiteY4" fmla="*/ 0 h 1933074"/>
              <a:gd name="connsiteX0" fmla="*/ 3609474 w 12192001"/>
              <a:gd name="connsiteY0" fmla="*/ 593558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3609474 w 12192001"/>
              <a:gd name="connsiteY4" fmla="*/ 593558 h 1933074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1139073 h 3136315"/>
              <a:gd name="connsiteX1" fmla="*/ 12175959 w 12208043"/>
              <a:gd name="connsiteY1" fmla="*/ 84 h 3136315"/>
              <a:gd name="connsiteX2" fmla="*/ 12208043 w 12208043"/>
              <a:gd name="connsiteY2" fmla="*/ 3136315 h 3136315"/>
              <a:gd name="connsiteX3" fmla="*/ 16042 w 12208043"/>
              <a:gd name="connsiteY3" fmla="*/ 3136315 h 3136315"/>
              <a:gd name="connsiteX4" fmla="*/ 0 w 12208043"/>
              <a:gd name="connsiteY4" fmla="*/ 1139073 h 3136315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250161 h 3247403"/>
              <a:gd name="connsiteX1" fmla="*/ 12175959 w 12208043"/>
              <a:gd name="connsiteY1" fmla="*/ 111172 h 3247403"/>
              <a:gd name="connsiteX2" fmla="*/ 12208043 w 12208043"/>
              <a:gd name="connsiteY2" fmla="*/ 3247403 h 3247403"/>
              <a:gd name="connsiteX3" fmla="*/ 16042 w 12208043"/>
              <a:gd name="connsiteY3" fmla="*/ 3247403 h 3247403"/>
              <a:gd name="connsiteX4" fmla="*/ 0 w 12208043"/>
              <a:gd name="connsiteY4" fmla="*/ 1250161 h 3247403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043" h="3136231">
                <a:moveTo>
                  <a:pt x="0" y="1138989"/>
                </a:moveTo>
                <a:cubicBezTo>
                  <a:pt x="3732464" y="4096083"/>
                  <a:pt x="7112001" y="524043"/>
                  <a:pt x="12175959" y="0"/>
                </a:cubicBezTo>
                <a:cubicBezTo>
                  <a:pt x="12218737" y="2745874"/>
                  <a:pt x="12197348" y="2090821"/>
                  <a:pt x="12208043" y="3136231"/>
                </a:cubicBezTo>
                <a:lnTo>
                  <a:pt x="16042" y="3136231"/>
                </a:lnTo>
                <a:lnTo>
                  <a:pt x="0" y="113898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58058-25DA-FE42-BB7C-C0BAA6707F24}"/>
              </a:ext>
            </a:extLst>
          </p:cNvPr>
          <p:cNvSpPr txBox="1"/>
          <p:nvPr/>
        </p:nvSpPr>
        <p:spPr>
          <a:xfrm>
            <a:off x="22728" y="5638834"/>
            <a:ext cx="12079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Clinic &amp; Health Services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C36A47-C103-9FE1-A9A0-F5984CAB01E5}"/>
              </a:ext>
            </a:extLst>
          </p:cNvPr>
          <p:cNvSpPr txBox="1"/>
          <p:nvPr/>
        </p:nvSpPr>
        <p:spPr>
          <a:xfrm>
            <a:off x="3657601" y="1155031"/>
            <a:ext cx="81493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Ms. Lisa McNew</a:t>
            </a:r>
          </a:p>
          <a:p>
            <a:r>
              <a:rPr lang="en-US" sz="4400" i="1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School Nurse</a:t>
            </a:r>
          </a:p>
        </p:txBody>
      </p:sp>
      <p:pic>
        <p:nvPicPr>
          <p:cNvPr id="3" name="Graphic 2" descr="Doctor">
            <a:extLst>
              <a:ext uri="{FF2B5EF4-FFF2-40B4-BE49-F238E27FC236}">
                <a16:creationId xmlns:a16="http://schemas.microsoft.com/office/drawing/2014/main" id="{E5B38101-955A-66E6-2413-AB70FBD28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58710" y="2982616"/>
            <a:ext cx="3072061" cy="3072061"/>
          </a:xfrm>
          <a:prstGeom prst="rect">
            <a:avLst/>
          </a:prstGeom>
          <a:effectLst>
            <a:outerShdw blurRad="50800" dist="50800" dir="10800000" sx="1000" sy="1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609941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grayscl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2">
            <a:extLst>
              <a:ext uri="{FF2B5EF4-FFF2-40B4-BE49-F238E27FC236}">
                <a16:creationId xmlns:a16="http://schemas.microsoft.com/office/drawing/2014/main" id="{55508C37-8011-CEBC-AC74-7E73BA4BF791}"/>
              </a:ext>
            </a:extLst>
          </p:cNvPr>
          <p:cNvSpPr/>
          <p:nvPr/>
        </p:nvSpPr>
        <p:spPr>
          <a:xfrm>
            <a:off x="-16043" y="3721768"/>
            <a:ext cx="12208043" cy="3136231"/>
          </a:xfrm>
          <a:custGeom>
            <a:avLst/>
            <a:gdLst>
              <a:gd name="connsiteX0" fmla="*/ 0 w 12192001"/>
              <a:gd name="connsiteY0" fmla="*/ 0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0 w 12192001"/>
              <a:gd name="connsiteY4" fmla="*/ 0 h 1933074"/>
              <a:gd name="connsiteX0" fmla="*/ 3609474 w 12192001"/>
              <a:gd name="connsiteY0" fmla="*/ 593558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3609474 w 12192001"/>
              <a:gd name="connsiteY4" fmla="*/ 593558 h 1933074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1139073 h 3136315"/>
              <a:gd name="connsiteX1" fmla="*/ 12175959 w 12208043"/>
              <a:gd name="connsiteY1" fmla="*/ 84 h 3136315"/>
              <a:gd name="connsiteX2" fmla="*/ 12208043 w 12208043"/>
              <a:gd name="connsiteY2" fmla="*/ 3136315 h 3136315"/>
              <a:gd name="connsiteX3" fmla="*/ 16042 w 12208043"/>
              <a:gd name="connsiteY3" fmla="*/ 3136315 h 3136315"/>
              <a:gd name="connsiteX4" fmla="*/ 0 w 12208043"/>
              <a:gd name="connsiteY4" fmla="*/ 1139073 h 3136315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250161 h 3247403"/>
              <a:gd name="connsiteX1" fmla="*/ 12175959 w 12208043"/>
              <a:gd name="connsiteY1" fmla="*/ 111172 h 3247403"/>
              <a:gd name="connsiteX2" fmla="*/ 12208043 w 12208043"/>
              <a:gd name="connsiteY2" fmla="*/ 3247403 h 3247403"/>
              <a:gd name="connsiteX3" fmla="*/ 16042 w 12208043"/>
              <a:gd name="connsiteY3" fmla="*/ 3247403 h 3247403"/>
              <a:gd name="connsiteX4" fmla="*/ 0 w 12208043"/>
              <a:gd name="connsiteY4" fmla="*/ 1250161 h 3247403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043" h="3136231">
                <a:moveTo>
                  <a:pt x="0" y="1138989"/>
                </a:moveTo>
                <a:cubicBezTo>
                  <a:pt x="3732464" y="4096083"/>
                  <a:pt x="7112001" y="524043"/>
                  <a:pt x="12175959" y="0"/>
                </a:cubicBezTo>
                <a:cubicBezTo>
                  <a:pt x="12218737" y="2745874"/>
                  <a:pt x="12197348" y="2090821"/>
                  <a:pt x="12208043" y="3136231"/>
                </a:cubicBezTo>
                <a:lnTo>
                  <a:pt x="16042" y="3136231"/>
                </a:lnTo>
                <a:lnTo>
                  <a:pt x="0" y="113898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58058-25DA-FE42-BB7C-C0BAA6707F24}"/>
              </a:ext>
            </a:extLst>
          </p:cNvPr>
          <p:cNvSpPr txBox="1"/>
          <p:nvPr/>
        </p:nvSpPr>
        <p:spPr>
          <a:xfrm>
            <a:off x="128337" y="5303339"/>
            <a:ext cx="8422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Campus Safety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C36A47-C103-9FE1-A9A0-F5984CAB01E5}"/>
              </a:ext>
            </a:extLst>
          </p:cNvPr>
          <p:cNvSpPr txBox="1"/>
          <p:nvPr/>
        </p:nvSpPr>
        <p:spPr>
          <a:xfrm>
            <a:off x="429961" y="409365"/>
            <a:ext cx="3826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Officer Stone</a:t>
            </a:r>
            <a:endParaRPr lang="en-US" sz="4400" i="1" dirty="0">
              <a:effectLst>
                <a:glow>
                  <a:schemeClr val="accent1">
                    <a:alpha val="40000"/>
                  </a:schemeClr>
                </a:glow>
                <a:outerShdw sx="1000" sy="1000" algn="ctr" rotWithShape="0">
                  <a:srgbClr val="000000"/>
                </a:outerShdw>
                <a:reflection endPos="0" dir="5400000" sy="-100000" algn="bl" rotWithShape="0"/>
              </a:effectLst>
              <a:latin typeface="Helvetic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30C647-7E39-080E-6DAD-EAA65169E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73" b="93402" l="10000" r="90000">
                        <a14:foregroundMark x1="7882" y1="65445" x2="9000" y2="84124"/>
                        <a14:foregroundMark x1="9000" y1="84124" x2="20500" y2="93608"/>
                        <a14:foregroundMark x1="20500" y1="93608" x2="54833" y2="94021"/>
                        <a14:foregroundMark x1="54833" y1="94021" x2="73500" y2="93608"/>
                        <a14:foregroundMark x1="73500" y1="93608" x2="75500" y2="93608"/>
                        <a14:foregroundMark x1="41000" y1="6392" x2="55000" y2="5773"/>
                        <a14:backgroundMark x1="6500" y1="51340" x2="6500" y2="51340"/>
                        <a14:backgroundMark x1="7500" y1="51340" x2="5667" y2="54639"/>
                        <a14:backgroundMark x1="7000" y1="55464" x2="7167" y2="63918"/>
                        <a14:backgroundMark x1="7000" y1="50515" x2="7000" y2="50515"/>
                        <a14:backgroundMark x1="7167" y1="50515" x2="6833" y2="51959"/>
                        <a14:backgroundMark x1="7500" y1="63711" x2="7333" y2="653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21579" y="3553378"/>
            <a:ext cx="3810000" cy="3073400"/>
          </a:xfrm>
          <a:prstGeom prst="rect">
            <a:avLst/>
          </a:prstGeom>
          <a:effectLst>
            <a:outerShdw blurRad="50800" dist="50800" dir="108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54CDDBE4-63CC-2D8F-207A-1AF3D9192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 l="21812" r="21812"/>
          <a:stretch/>
        </p:blipFill>
        <p:spPr>
          <a:xfrm rot="5400000">
            <a:off x="5530552" y="1076251"/>
            <a:ext cx="2624328" cy="2773892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DBD62523-7608-D953-19AC-79ADBD202AD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696" r="2696"/>
          <a:stretch/>
        </p:blipFill>
        <p:spPr>
          <a:xfrm>
            <a:off x="1031161" y="1097270"/>
            <a:ext cx="2624328" cy="2773892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80CD51-0FF0-F656-A017-38F297CCF5A5}"/>
              </a:ext>
            </a:extLst>
          </p:cNvPr>
          <p:cNvSpPr txBox="1"/>
          <p:nvPr/>
        </p:nvSpPr>
        <p:spPr>
          <a:xfrm>
            <a:off x="540318" y="3829142"/>
            <a:ext cx="8373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School Resource Officers (SRO)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4DEE12-3761-E6EF-9545-204FD06123D2}"/>
              </a:ext>
            </a:extLst>
          </p:cNvPr>
          <p:cNvSpPr txBox="1"/>
          <p:nvPr/>
        </p:nvSpPr>
        <p:spPr>
          <a:xfrm>
            <a:off x="4929352" y="459476"/>
            <a:ext cx="3826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Officer Settle</a:t>
            </a:r>
            <a:endParaRPr lang="en-US" sz="4400" i="1" dirty="0">
              <a:effectLst>
                <a:glow>
                  <a:schemeClr val="accent1">
                    <a:alpha val="40000"/>
                  </a:schemeClr>
                </a:glow>
                <a:outerShdw sx="1000" sy="1000" algn="ctr" rotWithShape="0">
                  <a:srgbClr val="000000"/>
                </a:outerShdw>
                <a:reflection endPos="0" dir="5400000" sy="-100000" algn="bl" rotWithShape="0"/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719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grayscl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7BBB98-7FF6-70BA-87F9-D6625B1BA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2772" b="2772"/>
          <a:stretch/>
        </p:blipFill>
        <p:spPr>
          <a:xfrm>
            <a:off x="385010" y="1020010"/>
            <a:ext cx="2620211" cy="3485816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72">
            <a:extLst>
              <a:ext uri="{FF2B5EF4-FFF2-40B4-BE49-F238E27FC236}">
                <a16:creationId xmlns:a16="http://schemas.microsoft.com/office/drawing/2014/main" id="{55508C37-8011-CEBC-AC74-7E73BA4BF791}"/>
              </a:ext>
            </a:extLst>
          </p:cNvPr>
          <p:cNvSpPr/>
          <p:nvPr/>
        </p:nvSpPr>
        <p:spPr>
          <a:xfrm>
            <a:off x="-16043" y="3721768"/>
            <a:ext cx="12208043" cy="3136231"/>
          </a:xfrm>
          <a:custGeom>
            <a:avLst/>
            <a:gdLst>
              <a:gd name="connsiteX0" fmla="*/ 0 w 12192001"/>
              <a:gd name="connsiteY0" fmla="*/ 0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0 w 12192001"/>
              <a:gd name="connsiteY4" fmla="*/ 0 h 1933074"/>
              <a:gd name="connsiteX0" fmla="*/ 3609474 w 12192001"/>
              <a:gd name="connsiteY0" fmla="*/ 593558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3609474 w 12192001"/>
              <a:gd name="connsiteY4" fmla="*/ 593558 h 1933074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1139073 h 3136315"/>
              <a:gd name="connsiteX1" fmla="*/ 12175959 w 12208043"/>
              <a:gd name="connsiteY1" fmla="*/ 84 h 3136315"/>
              <a:gd name="connsiteX2" fmla="*/ 12208043 w 12208043"/>
              <a:gd name="connsiteY2" fmla="*/ 3136315 h 3136315"/>
              <a:gd name="connsiteX3" fmla="*/ 16042 w 12208043"/>
              <a:gd name="connsiteY3" fmla="*/ 3136315 h 3136315"/>
              <a:gd name="connsiteX4" fmla="*/ 0 w 12208043"/>
              <a:gd name="connsiteY4" fmla="*/ 1139073 h 3136315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250161 h 3247403"/>
              <a:gd name="connsiteX1" fmla="*/ 12175959 w 12208043"/>
              <a:gd name="connsiteY1" fmla="*/ 111172 h 3247403"/>
              <a:gd name="connsiteX2" fmla="*/ 12208043 w 12208043"/>
              <a:gd name="connsiteY2" fmla="*/ 3247403 h 3247403"/>
              <a:gd name="connsiteX3" fmla="*/ 16042 w 12208043"/>
              <a:gd name="connsiteY3" fmla="*/ 3247403 h 3247403"/>
              <a:gd name="connsiteX4" fmla="*/ 0 w 12208043"/>
              <a:gd name="connsiteY4" fmla="*/ 1250161 h 3247403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043" h="3136231">
                <a:moveTo>
                  <a:pt x="0" y="1138989"/>
                </a:moveTo>
                <a:cubicBezTo>
                  <a:pt x="3732464" y="4096083"/>
                  <a:pt x="7112001" y="524043"/>
                  <a:pt x="12175959" y="0"/>
                </a:cubicBezTo>
                <a:cubicBezTo>
                  <a:pt x="12218737" y="2745874"/>
                  <a:pt x="12197348" y="2090821"/>
                  <a:pt x="12208043" y="3136231"/>
                </a:cubicBezTo>
                <a:lnTo>
                  <a:pt x="16042" y="3136231"/>
                </a:lnTo>
                <a:lnTo>
                  <a:pt x="0" y="113898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58058-25DA-FE42-BB7C-C0BAA6707F24}"/>
              </a:ext>
            </a:extLst>
          </p:cNvPr>
          <p:cNvSpPr txBox="1"/>
          <p:nvPr/>
        </p:nvSpPr>
        <p:spPr>
          <a:xfrm>
            <a:off x="1" y="5303339"/>
            <a:ext cx="8277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Achieva</a:t>
            </a:r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 Branch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C36A47-C103-9FE1-A9A0-F5984CAB01E5}"/>
              </a:ext>
            </a:extLst>
          </p:cNvPr>
          <p:cNvSpPr txBox="1"/>
          <p:nvPr/>
        </p:nvSpPr>
        <p:spPr>
          <a:xfrm>
            <a:off x="3657601" y="1155031"/>
            <a:ext cx="83739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Mr. Kem Mosley</a:t>
            </a:r>
          </a:p>
          <a:p>
            <a:r>
              <a:rPr lang="en-US" sz="4400" i="1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Academy of Finance Teacher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54E4BAEB-458F-6A23-238B-E7D437C66C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72" b="93128" l="8659" r="90153">
                        <a14:foregroundMark x1="9847" y1="91320" x2="9847" y2="91320"/>
                        <a14:foregroundMark x1="86587" y1="92948" x2="86587" y2="92948"/>
                        <a14:foregroundMark x1="76231" y1="18264" x2="76231" y2="18264"/>
                        <a14:foregroundMark x1="71307" y1="24231" x2="84890" y2="11031"/>
                        <a14:foregroundMark x1="23430" y1="26221" x2="12564" y2="10850"/>
                        <a14:foregroundMark x1="9338" y1="7233" x2="9338" y2="7233"/>
                        <a14:foregroundMark x1="8659" y1="92948" x2="13243" y2="93309"/>
                        <a14:foregroundMark x1="29372" y1="51356" x2="40747" y2="51718"/>
                        <a14:foregroundMark x1="40747" y1="51718" x2="68081" y2="48644"/>
                        <a14:foregroundMark x1="87776" y1="8318" x2="90153" y2="70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6253" y="2664660"/>
            <a:ext cx="4475747" cy="4202188"/>
          </a:xfrm>
          <a:prstGeom prst="rect">
            <a:avLst/>
          </a:prstGeom>
          <a:effectLst>
            <a:outerShdw blurRad="50800" dist="50800" dir="108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6172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grayscl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7BBB98-7FF6-70BA-87F9-D6625B1BA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7379" r="7379"/>
          <a:stretch/>
        </p:blipFill>
        <p:spPr>
          <a:xfrm>
            <a:off x="385010" y="1020010"/>
            <a:ext cx="2620211" cy="3485816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72">
            <a:extLst>
              <a:ext uri="{FF2B5EF4-FFF2-40B4-BE49-F238E27FC236}">
                <a16:creationId xmlns:a16="http://schemas.microsoft.com/office/drawing/2014/main" id="{55508C37-8011-CEBC-AC74-7E73BA4BF791}"/>
              </a:ext>
            </a:extLst>
          </p:cNvPr>
          <p:cNvSpPr/>
          <p:nvPr/>
        </p:nvSpPr>
        <p:spPr>
          <a:xfrm>
            <a:off x="-16043" y="3721768"/>
            <a:ext cx="12208043" cy="3136231"/>
          </a:xfrm>
          <a:custGeom>
            <a:avLst/>
            <a:gdLst>
              <a:gd name="connsiteX0" fmla="*/ 0 w 12192001"/>
              <a:gd name="connsiteY0" fmla="*/ 0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0 w 12192001"/>
              <a:gd name="connsiteY4" fmla="*/ 0 h 1933074"/>
              <a:gd name="connsiteX0" fmla="*/ 3609474 w 12192001"/>
              <a:gd name="connsiteY0" fmla="*/ 593558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3609474 w 12192001"/>
              <a:gd name="connsiteY4" fmla="*/ 593558 h 1933074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1139073 h 3136315"/>
              <a:gd name="connsiteX1" fmla="*/ 12175959 w 12208043"/>
              <a:gd name="connsiteY1" fmla="*/ 84 h 3136315"/>
              <a:gd name="connsiteX2" fmla="*/ 12208043 w 12208043"/>
              <a:gd name="connsiteY2" fmla="*/ 3136315 h 3136315"/>
              <a:gd name="connsiteX3" fmla="*/ 16042 w 12208043"/>
              <a:gd name="connsiteY3" fmla="*/ 3136315 h 3136315"/>
              <a:gd name="connsiteX4" fmla="*/ 0 w 12208043"/>
              <a:gd name="connsiteY4" fmla="*/ 1139073 h 3136315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250161 h 3247403"/>
              <a:gd name="connsiteX1" fmla="*/ 12175959 w 12208043"/>
              <a:gd name="connsiteY1" fmla="*/ 111172 h 3247403"/>
              <a:gd name="connsiteX2" fmla="*/ 12208043 w 12208043"/>
              <a:gd name="connsiteY2" fmla="*/ 3247403 h 3247403"/>
              <a:gd name="connsiteX3" fmla="*/ 16042 w 12208043"/>
              <a:gd name="connsiteY3" fmla="*/ 3247403 h 3247403"/>
              <a:gd name="connsiteX4" fmla="*/ 0 w 12208043"/>
              <a:gd name="connsiteY4" fmla="*/ 1250161 h 3247403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043" h="3136231">
                <a:moveTo>
                  <a:pt x="0" y="1138989"/>
                </a:moveTo>
                <a:cubicBezTo>
                  <a:pt x="3732464" y="4096083"/>
                  <a:pt x="7112001" y="524043"/>
                  <a:pt x="12175959" y="0"/>
                </a:cubicBezTo>
                <a:cubicBezTo>
                  <a:pt x="12218737" y="2745874"/>
                  <a:pt x="12197348" y="2090821"/>
                  <a:pt x="12208043" y="3136231"/>
                </a:cubicBezTo>
                <a:lnTo>
                  <a:pt x="16042" y="3136231"/>
                </a:lnTo>
                <a:lnTo>
                  <a:pt x="0" y="113898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58058-25DA-FE42-BB7C-C0BAA6707F24}"/>
              </a:ext>
            </a:extLst>
          </p:cNvPr>
          <p:cNvSpPr txBox="1"/>
          <p:nvPr/>
        </p:nvSpPr>
        <p:spPr>
          <a:xfrm>
            <a:off x="128337" y="4505826"/>
            <a:ext cx="12063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Parent Teacher </a:t>
            </a:r>
          </a:p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Organization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C36A47-C103-9FE1-A9A0-F5984CAB01E5}"/>
              </a:ext>
            </a:extLst>
          </p:cNvPr>
          <p:cNvSpPr txBox="1"/>
          <p:nvPr/>
        </p:nvSpPr>
        <p:spPr>
          <a:xfrm>
            <a:off x="3657601" y="1155031"/>
            <a:ext cx="83739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Mr. Aaron McWilliams</a:t>
            </a:r>
          </a:p>
          <a:p>
            <a:r>
              <a:rPr lang="en-US" sz="4400" i="1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Class of 2025 Administrator</a:t>
            </a:r>
            <a:endParaRPr lang="en-US" sz="4400" i="1" dirty="0">
              <a:effectLst>
                <a:glow>
                  <a:schemeClr val="accent1">
                    <a:alpha val="40000"/>
                  </a:schemeClr>
                </a:glow>
                <a:outerShdw sx="1000" sy="1000" algn="ctr" rotWithShape="0">
                  <a:srgbClr val="000000"/>
                </a:outerShdw>
                <a:reflection endPos="0" dir="5400000" sy="-100000" algn="bl" rotWithShape="0"/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22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grayscl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2">
            <a:extLst>
              <a:ext uri="{FF2B5EF4-FFF2-40B4-BE49-F238E27FC236}">
                <a16:creationId xmlns:a16="http://schemas.microsoft.com/office/drawing/2014/main" id="{55508C37-8011-CEBC-AC74-7E73BA4BF791}"/>
              </a:ext>
            </a:extLst>
          </p:cNvPr>
          <p:cNvSpPr/>
          <p:nvPr/>
        </p:nvSpPr>
        <p:spPr>
          <a:xfrm>
            <a:off x="-16043" y="3721768"/>
            <a:ext cx="12208043" cy="3136231"/>
          </a:xfrm>
          <a:custGeom>
            <a:avLst/>
            <a:gdLst>
              <a:gd name="connsiteX0" fmla="*/ 0 w 12192001"/>
              <a:gd name="connsiteY0" fmla="*/ 0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0 w 12192001"/>
              <a:gd name="connsiteY4" fmla="*/ 0 h 1933074"/>
              <a:gd name="connsiteX0" fmla="*/ 3609474 w 12192001"/>
              <a:gd name="connsiteY0" fmla="*/ 593558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3609474 w 12192001"/>
              <a:gd name="connsiteY4" fmla="*/ 593558 h 1933074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1139073 h 3136315"/>
              <a:gd name="connsiteX1" fmla="*/ 12175959 w 12208043"/>
              <a:gd name="connsiteY1" fmla="*/ 84 h 3136315"/>
              <a:gd name="connsiteX2" fmla="*/ 12208043 w 12208043"/>
              <a:gd name="connsiteY2" fmla="*/ 3136315 h 3136315"/>
              <a:gd name="connsiteX3" fmla="*/ 16042 w 12208043"/>
              <a:gd name="connsiteY3" fmla="*/ 3136315 h 3136315"/>
              <a:gd name="connsiteX4" fmla="*/ 0 w 12208043"/>
              <a:gd name="connsiteY4" fmla="*/ 1139073 h 3136315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250161 h 3247403"/>
              <a:gd name="connsiteX1" fmla="*/ 12175959 w 12208043"/>
              <a:gd name="connsiteY1" fmla="*/ 111172 h 3247403"/>
              <a:gd name="connsiteX2" fmla="*/ 12208043 w 12208043"/>
              <a:gd name="connsiteY2" fmla="*/ 3247403 h 3247403"/>
              <a:gd name="connsiteX3" fmla="*/ 16042 w 12208043"/>
              <a:gd name="connsiteY3" fmla="*/ 3247403 h 3247403"/>
              <a:gd name="connsiteX4" fmla="*/ 0 w 12208043"/>
              <a:gd name="connsiteY4" fmla="*/ 1250161 h 3247403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043" h="3136231">
                <a:moveTo>
                  <a:pt x="0" y="1138989"/>
                </a:moveTo>
                <a:cubicBezTo>
                  <a:pt x="3732464" y="4096083"/>
                  <a:pt x="7112001" y="524043"/>
                  <a:pt x="12175959" y="0"/>
                </a:cubicBezTo>
                <a:cubicBezTo>
                  <a:pt x="12218737" y="2745874"/>
                  <a:pt x="12197348" y="2090821"/>
                  <a:pt x="12208043" y="3136231"/>
                </a:cubicBezTo>
                <a:lnTo>
                  <a:pt x="16042" y="3136231"/>
                </a:lnTo>
                <a:lnTo>
                  <a:pt x="0" y="113898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58058-25DA-FE42-BB7C-C0BAA6707F24}"/>
              </a:ext>
            </a:extLst>
          </p:cNvPr>
          <p:cNvSpPr txBox="1"/>
          <p:nvPr/>
        </p:nvSpPr>
        <p:spPr>
          <a:xfrm>
            <a:off x="-16043" y="5534561"/>
            <a:ext cx="9782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Stay Connected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F438C-417E-7D0E-71A0-3E8AEB3BA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75" y="449099"/>
            <a:ext cx="11481079" cy="493681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Helvetica" pitchFamily="2" charset="0"/>
              </a:rPr>
              <a:t>Parent Teacher Organization(PTO)</a:t>
            </a:r>
          </a:p>
          <a:p>
            <a:r>
              <a:rPr lang="en-US" sz="4800" dirty="0">
                <a:latin typeface="Helvetica" pitchFamily="2" charset="0"/>
              </a:rPr>
              <a:t>Volunteerism</a:t>
            </a:r>
          </a:p>
          <a:p>
            <a:r>
              <a:rPr lang="en-US" sz="4800" dirty="0">
                <a:latin typeface="Helvetica" pitchFamily="2" charset="0"/>
              </a:rPr>
              <a:t>School Advisory Council (SAC)</a:t>
            </a:r>
          </a:p>
          <a:p>
            <a:r>
              <a:rPr lang="en-US" sz="4800" dirty="0">
                <a:latin typeface="Helvetica" pitchFamily="2" charset="0"/>
              </a:rPr>
              <a:t>Boosters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861E47-99E0-4473-5F9D-B213305DA6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11075" r="12589" b="15897"/>
          <a:stretch/>
        </p:blipFill>
        <p:spPr>
          <a:xfrm>
            <a:off x="8933858" y="3188335"/>
            <a:ext cx="2923196" cy="3220566"/>
          </a:xfrm>
          <a:prstGeom prst="rect">
            <a:avLst/>
          </a:prstGeom>
          <a:effectLst>
            <a:glow rad="63500">
              <a:schemeClr val="tx1"/>
            </a:glow>
            <a:outerShdw blurRad="188279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07426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grayscl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7BBB98-7FF6-70BA-87F9-D6625B1BA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2772" b="2772"/>
          <a:stretch/>
        </p:blipFill>
        <p:spPr>
          <a:xfrm>
            <a:off x="385010" y="1020010"/>
            <a:ext cx="2620211" cy="3485816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72">
            <a:extLst>
              <a:ext uri="{FF2B5EF4-FFF2-40B4-BE49-F238E27FC236}">
                <a16:creationId xmlns:a16="http://schemas.microsoft.com/office/drawing/2014/main" id="{55508C37-8011-CEBC-AC74-7E73BA4BF791}"/>
              </a:ext>
            </a:extLst>
          </p:cNvPr>
          <p:cNvSpPr/>
          <p:nvPr/>
        </p:nvSpPr>
        <p:spPr>
          <a:xfrm>
            <a:off x="-16043" y="3721768"/>
            <a:ext cx="12208043" cy="3136231"/>
          </a:xfrm>
          <a:custGeom>
            <a:avLst/>
            <a:gdLst>
              <a:gd name="connsiteX0" fmla="*/ 0 w 12192001"/>
              <a:gd name="connsiteY0" fmla="*/ 0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0 w 12192001"/>
              <a:gd name="connsiteY4" fmla="*/ 0 h 1933074"/>
              <a:gd name="connsiteX0" fmla="*/ 3609474 w 12192001"/>
              <a:gd name="connsiteY0" fmla="*/ 593558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3609474 w 12192001"/>
              <a:gd name="connsiteY4" fmla="*/ 593558 h 1933074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1139073 h 3136315"/>
              <a:gd name="connsiteX1" fmla="*/ 12175959 w 12208043"/>
              <a:gd name="connsiteY1" fmla="*/ 84 h 3136315"/>
              <a:gd name="connsiteX2" fmla="*/ 12208043 w 12208043"/>
              <a:gd name="connsiteY2" fmla="*/ 3136315 h 3136315"/>
              <a:gd name="connsiteX3" fmla="*/ 16042 w 12208043"/>
              <a:gd name="connsiteY3" fmla="*/ 3136315 h 3136315"/>
              <a:gd name="connsiteX4" fmla="*/ 0 w 12208043"/>
              <a:gd name="connsiteY4" fmla="*/ 1139073 h 3136315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250161 h 3247403"/>
              <a:gd name="connsiteX1" fmla="*/ 12175959 w 12208043"/>
              <a:gd name="connsiteY1" fmla="*/ 111172 h 3247403"/>
              <a:gd name="connsiteX2" fmla="*/ 12208043 w 12208043"/>
              <a:gd name="connsiteY2" fmla="*/ 3247403 h 3247403"/>
              <a:gd name="connsiteX3" fmla="*/ 16042 w 12208043"/>
              <a:gd name="connsiteY3" fmla="*/ 3247403 h 3247403"/>
              <a:gd name="connsiteX4" fmla="*/ 0 w 12208043"/>
              <a:gd name="connsiteY4" fmla="*/ 1250161 h 3247403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043" h="3136231">
                <a:moveTo>
                  <a:pt x="0" y="1138989"/>
                </a:moveTo>
                <a:cubicBezTo>
                  <a:pt x="3732464" y="4096083"/>
                  <a:pt x="7112001" y="524043"/>
                  <a:pt x="12175959" y="0"/>
                </a:cubicBezTo>
                <a:cubicBezTo>
                  <a:pt x="12218737" y="2745874"/>
                  <a:pt x="12197348" y="2090821"/>
                  <a:pt x="12208043" y="3136231"/>
                </a:cubicBezTo>
                <a:lnTo>
                  <a:pt x="16042" y="3136231"/>
                </a:lnTo>
                <a:lnTo>
                  <a:pt x="0" y="113898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58058-25DA-FE42-BB7C-C0BAA6707F24}"/>
              </a:ext>
            </a:extLst>
          </p:cNvPr>
          <p:cNvSpPr txBox="1"/>
          <p:nvPr/>
        </p:nvSpPr>
        <p:spPr>
          <a:xfrm>
            <a:off x="240632" y="5303339"/>
            <a:ext cx="977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Focus Overview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C36A47-C103-9FE1-A9A0-F5984CAB01E5}"/>
              </a:ext>
            </a:extLst>
          </p:cNvPr>
          <p:cNvSpPr txBox="1"/>
          <p:nvPr/>
        </p:nvSpPr>
        <p:spPr>
          <a:xfrm>
            <a:off x="3657601" y="1155031"/>
            <a:ext cx="81493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Mrs. Stacey Mullaney</a:t>
            </a:r>
          </a:p>
          <a:p>
            <a:r>
              <a:rPr lang="en-US" sz="4400" i="1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AP for Curriculum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B6EFAD-538E-81B8-3D70-CCE2D9271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7" b="98833" l="7000" r="90000">
                        <a14:foregroundMark x1="33667" y1="48833" x2="39333" y2="43833"/>
                        <a14:foregroundMark x1="32667" y1="50833" x2="31333" y2="55500"/>
                        <a14:foregroundMark x1="32333" y1="45833" x2="36833" y2="57833"/>
                        <a14:foregroundMark x1="36833" y1="57833" x2="42500" y2="46500"/>
                        <a14:foregroundMark x1="42500" y1="46500" x2="32667" y2="42500"/>
                        <a14:foregroundMark x1="28667" y1="47500" x2="33000" y2="59500"/>
                        <a14:foregroundMark x1="33000" y1="59500" x2="45667" y2="54833"/>
                        <a14:foregroundMark x1="45667" y1="54833" x2="33833" y2="40167"/>
                        <a14:foregroundMark x1="33833" y1="40167" x2="27333" y2="50167"/>
                        <a14:foregroundMark x1="30667" y1="43167" x2="45667" y2="40500"/>
                        <a14:foregroundMark x1="45667" y1="40500" x2="51000" y2="55667"/>
                        <a14:foregroundMark x1="51000" y1="55667" x2="38000" y2="56833"/>
                        <a14:foregroundMark x1="38000" y1="56833" x2="27167" y2="42000"/>
                        <a14:foregroundMark x1="27167" y1="42000" x2="28667" y2="36833"/>
                        <a14:foregroundMark x1="42000" y1="39500" x2="37667" y2="53667"/>
                        <a14:foregroundMark x1="37667" y1="53667" x2="51000" y2="61833"/>
                        <a14:foregroundMark x1="51000" y1="61833" x2="79667" y2="61000"/>
                        <a14:foregroundMark x1="79667" y1="61000" x2="80000" y2="46000"/>
                        <a14:foregroundMark x1="80000" y1="46000" x2="65000" y2="38333"/>
                        <a14:foregroundMark x1="65000" y1="38333" x2="52000" y2="38167"/>
                        <a14:foregroundMark x1="52000" y1="38167" x2="42333" y2="40833"/>
                        <a14:foregroundMark x1="75000" y1="42167" x2="62000" y2="41833"/>
                        <a14:foregroundMark x1="62000" y1="41833" x2="56167" y2="53667"/>
                        <a14:foregroundMark x1="56167" y1="53667" x2="76667" y2="49000"/>
                        <a14:foregroundMark x1="76667" y1="49000" x2="72667" y2="44833"/>
                        <a14:foregroundMark x1="75333" y1="59500" x2="52667" y2="51167"/>
                        <a14:foregroundMark x1="52667" y1="51167" x2="67667" y2="45833"/>
                        <a14:foregroundMark x1="67667" y1="45833" x2="73833" y2="57833"/>
                        <a14:foregroundMark x1="73833" y1="57833" x2="69000" y2="59833"/>
                        <a14:foregroundMark x1="72000" y1="65500" x2="54000" y2="58167"/>
                        <a14:foregroundMark x1="54000" y1="58167" x2="71833" y2="62500"/>
                        <a14:foregroundMark x1="71833" y1="62500" x2="71000" y2="67833"/>
                        <a14:foregroundMark x1="54667" y1="55167" x2="67667" y2="60333"/>
                        <a14:foregroundMark x1="67667" y1="60333" x2="67667" y2="60167"/>
                        <a14:foregroundMark x1="45000" y1="46500" x2="41333" y2="41833"/>
                        <a14:foregroundMark x1="7000" y1="33167" x2="10667" y2="31500"/>
                        <a14:foregroundMark x1="38667" y1="11167" x2="51167" y2="5833"/>
                        <a14:foregroundMark x1="51167" y1="5833" x2="68667" y2="10833"/>
                        <a14:foregroundMark x1="44667" y1="2167" x2="44667" y2="2167"/>
                        <a14:foregroundMark x1="31333" y1="91500" x2="44000" y2="94333"/>
                        <a14:foregroundMark x1="44000" y1="94333" x2="59667" y2="91833"/>
                        <a14:foregroundMark x1="59667" y1="91833" x2="67667" y2="93500"/>
                        <a14:foregroundMark x1="35333" y1="97500" x2="43333" y2="96833"/>
                        <a14:foregroundMark x1="48000" y1="97500" x2="50000" y2="96833"/>
                        <a14:foregroundMark x1="58639" y1="97273" x2="59092" y2="97354"/>
                        <a14:foregroundMark x1="54333" y1="96500" x2="56994" y2="96978"/>
                        <a14:backgroundMark x1="51333" y1="96500" x2="51333" y2="97833"/>
                        <a14:backgroundMark x1="58333" y1="98500" x2="69333" y2="99167"/>
                        <a14:backgroundMark x1="59333" y1="98500" x2="57667" y2="98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90000" y="3219862"/>
            <a:ext cx="3302000" cy="3302000"/>
          </a:xfrm>
          <a:prstGeom prst="rect">
            <a:avLst/>
          </a:prstGeom>
          <a:effectLst>
            <a:outerShdw blurRad="50800" dist="50800" dir="108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235547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grayscl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7BBB98-7FF6-70BA-87F9-D6625B1BA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2487" b="2487"/>
          <a:stretch/>
        </p:blipFill>
        <p:spPr>
          <a:xfrm>
            <a:off x="385010" y="1020010"/>
            <a:ext cx="2620211" cy="3485816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72">
            <a:extLst>
              <a:ext uri="{FF2B5EF4-FFF2-40B4-BE49-F238E27FC236}">
                <a16:creationId xmlns:a16="http://schemas.microsoft.com/office/drawing/2014/main" id="{55508C37-8011-CEBC-AC74-7E73BA4BF791}"/>
              </a:ext>
            </a:extLst>
          </p:cNvPr>
          <p:cNvSpPr/>
          <p:nvPr/>
        </p:nvSpPr>
        <p:spPr>
          <a:xfrm>
            <a:off x="-16043" y="3721768"/>
            <a:ext cx="12208043" cy="3136231"/>
          </a:xfrm>
          <a:custGeom>
            <a:avLst/>
            <a:gdLst>
              <a:gd name="connsiteX0" fmla="*/ 0 w 12192001"/>
              <a:gd name="connsiteY0" fmla="*/ 0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0 w 12192001"/>
              <a:gd name="connsiteY4" fmla="*/ 0 h 1933074"/>
              <a:gd name="connsiteX0" fmla="*/ 3609474 w 12192001"/>
              <a:gd name="connsiteY0" fmla="*/ 593558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3609474 w 12192001"/>
              <a:gd name="connsiteY4" fmla="*/ 593558 h 1933074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1139073 h 3136315"/>
              <a:gd name="connsiteX1" fmla="*/ 12175959 w 12208043"/>
              <a:gd name="connsiteY1" fmla="*/ 84 h 3136315"/>
              <a:gd name="connsiteX2" fmla="*/ 12208043 w 12208043"/>
              <a:gd name="connsiteY2" fmla="*/ 3136315 h 3136315"/>
              <a:gd name="connsiteX3" fmla="*/ 16042 w 12208043"/>
              <a:gd name="connsiteY3" fmla="*/ 3136315 h 3136315"/>
              <a:gd name="connsiteX4" fmla="*/ 0 w 12208043"/>
              <a:gd name="connsiteY4" fmla="*/ 1139073 h 3136315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250161 h 3247403"/>
              <a:gd name="connsiteX1" fmla="*/ 12175959 w 12208043"/>
              <a:gd name="connsiteY1" fmla="*/ 111172 h 3247403"/>
              <a:gd name="connsiteX2" fmla="*/ 12208043 w 12208043"/>
              <a:gd name="connsiteY2" fmla="*/ 3247403 h 3247403"/>
              <a:gd name="connsiteX3" fmla="*/ 16042 w 12208043"/>
              <a:gd name="connsiteY3" fmla="*/ 3247403 h 3247403"/>
              <a:gd name="connsiteX4" fmla="*/ 0 w 12208043"/>
              <a:gd name="connsiteY4" fmla="*/ 1250161 h 3247403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043" h="3136231">
                <a:moveTo>
                  <a:pt x="0" y="1138989"/>
                </a:moveTo>
                <a:cubicBezTo>
                  <a:pt x="3732464" y="4096083"/>
                  <a:pt x="7112001" y="524043"/>
                  <a:pt x="12175959" y="0"/>
                </a:cubicBezTo>
                <a:cubicBezTo>
                  <a:pt x="12218737" y="2745874"/>
                  <a:pt x="12197348" y="2090821"/>
                  <a:pt x="12208043" y="3136231"/>
                </a:cubicBezTo>
                <a:lnTo>
                  <a:pt x="16042" y="3136231"/>
                </a:lnTo>
                <a:lnTo>
                  <a:pt x="0" y="113898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58058-25DA-FE42-BB7C-C0BAA6707F24}"/>
              </a:ext>
            </a:extLst>
          </p:cNvPr>
          <p:cNvSpPr txBox="1"/>
          <p:nvPr/>
        </p:nvSpPr>
        <p:spPr>
          <a:xfrm>
            <a:off x="240632" y="5303339"/>
            <a:ext cx="977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Transportation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C36A47-C103-9FE1-A9A0-F5984CAB01E5}"/>
              </a:ext>
            </a:extLst>
          </p:cNvPr>
          <p:cNvSpPr txBox="1"/>
          <p:nvPr/>
        </p:nvSpPr>
        <p:spPr>
          <a:xfrm>
            <a:off x="3657601" y="1155031"/>
            <a:ext cx="81493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Mr. Tom </a:t>
            </a:r>
            <a:r>
              <a:rPr lang="en-US" sz="4400" b="1" dirty="0" err="1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Reckenwald</a:t>
            </a:r>
            <a:endParaRPr lang="en-US" sz="4400" b="1" dirty="0">
              <a:effectLst>
                <a:glow>
                  <a:schemeClr val="accent1">
                    <a:alpha val="40000"/>
                  </a:schemeClr>
                </a:glow>
                <a:outerShdw sx="1000" sy="1000" algn="ctr" rotWithShape="0">
                  <a:srgbClr val="000000"/>
                </a:outerShdw>
                <a:reflection endPos="0" dir="5400000" sy="-100000" algn="bl" rotWithShape="0"/>
              </a:effectLst>
              <a:latin typeface="Helvetica" pitchFamily="2" charset="0"/>
            </a:endParaRPr>
          </a:p>
          <a:p>
            <a:r>
              <a:rPr lang="en-US" sz="4400" i="1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Academy of Finance Teacher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E747E6-057E-4ED1-FB1A-E9F3D4EDF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2295" y="2647441"/>
            <a:ext cx="4423489" cy="331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50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grayscl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2">
            <a:extLst>
              <a:ext uri="{FF2B5EF4-FFF2-40B4-BE49-F238E27FC236}">
                <a16:creationId xmlns:a16="http://schemas.microsoft.com/office/drawing/2014/main" id="{55508C37-8011-CEBC-AC74-7E73BA4BF791}"/>
              </a:ext>
            </a:extLst>
          </p:cNvPr>
          <p:cNvSpPr/>
          <p:nvPr/>
        </p:nvSpPr>
        <p:spPr>
          <a:xfrm>
            <a:off x="-16043" y="3721768"/>
            <a:ext cx="12208043" cy="3136231"/>
          </a:xfrm>
          <a:custGeom>
            <a:avLst/>
            <a:gdLst>
              <a:gd name="connsiteX0" fmla="*/ 0 w 12192001"/>
              <a:gd name="connsiteY0" fmla="*/ 0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0 w 12192001"/>
              <a:gd name="connsiteY4" fmla="*/ 0 h 1933074"/>
              <a:gd name="connsiteX0" fmla="*/ 3609474 w 12192001"/>
              <a:gd name="connsiteY0" fmla="*/ 593558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3609474 w 12192001"/>
              <a:gd name="connsiteY4" fmla="*/ 593558 h 1933074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1139073 h 3136315"/>
              <a:gd name="connsiteX1" fmla="*/ 12175959 w 12208043"/>
              <a:gd name="connsiteY1" fmla="*/ 84 h 3136315"/>
              <a:gd name="connsiteX2" fmla="*/ 12208043 w 12208043"/>
              <a:gd name="connsiteY2" fmla="*/ 3136315 h 3136315"/>
              <a:gd name="connsiteX3" fmla="*/ 16042 w 12208043"/>
              <a:gd name="connsiteY3" fmla="*/ 3136315 h 3136315"/>
              <a:gd name="connsiteX4" fmla="*/ 0 w 12208043"/>
              <a:gd name="connsiteY4" fmla="*/ 1139073 h 3136315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250161 h 3247403"/>
              <a:gd name="connsiteX1" fmla="*/ 12175959 w 12208043"/>
              <a:gd name="connsiteY1" fmla="*/ 111172 h 3247403"/>
              <a:gd name="connsiteX2" fmla="*/ 12208043 w 12208043"/>
              <a:gd name="connsiteY2" fmla="*/ 3247403 h 3247403"/>
              <a:gd name="connsiteX3" fmla="*/ 16042 w 12208043"/>
              <a:gd name="connsiteY3" fmla="*/ 3247403 h 3247403"/>
              <a:gd name="connsiteX4" fmla="*/ 0 w 12208043"/>
              <a:gd name="connsiteY4" fmla="*/ 1250161 h 3247403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043" h="3136231">
                <a:moveTo>
                  <a:pt x="0" y="1138989"/>
                </a:moveTo>
                <a:cubicBezTo>
                  <a:pt x="3732464" y="4096083"/>
                  <a:pt x="7112001" y="524043"/>
                  <a:pt x="12175959" y="0"/>
                </a:cubicBezTo>
                <a:cubicBezTo>
                  <a:pt x="12218737" y="2745874"/>
                  <a:pt x="12197348" y="2090821"/>
                  <a:pt x="12208043" y="3136231"/>
                </a:cubicBezTo>
                <a:lnTo>
                  <a:pt x="16042" y="3136231"/>
                </a:lnTo>
                <a:lnTo>
                  <a:pt x="0" y="113898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58058-25DA-FE42-BB7C-C0BAA6707F24}"/>
              </a:ext>
            </a:extLst>
          </p:cNvPr>
          <p:cNvSpPr txBox="1"/>
          <p:nvPr/>
        </p:nvSpPr>
        <p:spPr>
          <a:xfrm>
            <a:off x="1206166" y="5534561"/>
            <a:ext cx="977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Transportation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C36A47-C103-9FE1-A9A0-F5984CAB01E5}"/>
              </a:ext>
            </a:extLst>
          </p:cNvPr>
          <p:cNvSpPr txBox="1"/>
          <p:nvPr/>
        </p:nvSpPr>
        <p:spPr>
          <a:xfrm>
            <a:off x="728871" y="503185"/>
            <a:ext cx="113417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See Mr. </a:t>
            </a:r>
            <a:r>
              <a:rPr lang="en-US" sz="4400" b="1" dirty="0" err="1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Reckenwald</a:t>
            </a:r>
            <a:r>
              <a:rPr lang="en-US" sz="4400" b="1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 if: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If you have requested a bus but do not plan to use it.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If you need </a:t>
            </a:r>
            <a:r>
              <a:rPr lang="en-US" sz="440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a bus but </a:t>
            </a:r>
            <a:r>
              <a:rPr lang="en-US" sz="4400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have not been assigned one.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If you do not know your stop.</a:t>
            </a:r>
          </a:p>
        </p:txBody>
      </p:sp>
    </p:spTree>
    <p:extLst>
      <p:ext uri="{BB962C8B-B14F-4D97-AF65-F5344CB8AC3E}">
        <p14:creationId xmlns:p14="http://schemas.microsoft.com/office/powerpoint/2010/main" val="4002886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grayscl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2">
            <a:extLst>
              <a:ext uri="{FF2B5EF4-FFF2-40B4-BE49-F238E27FC236}">
                <a16:creationId xmlns:a16="http://schemas.microsoft.com/office/drawing/2014/main" id="{55508C37-8011-CEBC-AC74-7E73BA4BF791}"/>
              </a:ext>
            </a:extLst>
          </p:cNvPr>
          <p:cNvSpPr/>
          <p:nvPr/>
        </p:nvSpPr>
        <p:spPr>
          <a:xfrm>
            <a:off x="-16043" y="3721768"/>
            <a:ext cx="12208043" cy="3136231"/>
          </a:xfrm>
          <a:custGeom>
            <a:avLst/>
            <a:gdLst>
              <a:gd name="connsiteX0" fmla="*/ 0 w 12192001"/>
              <a:gd name="connsiteY0" fmla="*/ 0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0 w 12192001"/>
              <a:gd name="connsiteY4" fmla="*/ 0 h 1933074"/>
              <a:gd name="connsiteX0" fmla="*/ 3609474 w 12192001"/>
              <a:gd name="connsiteY0" fmla="*/ 593558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3609474 w 12192001"/>
              <a:gd name="connsiteY4" fmla="*/ 593558 h 1933074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1139073 h 3136315"/>
              <a:gd name="connsiteX1" fmla="*/ 12175959 w 12208043"/>
              <a:gd name="connsiteY1" fmla="*/ 84 h 3136315"/>
              <a:gd name="connsiteX2" fmla="*/ 12208043 w 12208043"/>
              <a:gd name="connsiteY2" fmla="*/ 3136315 h 3136315"/>
              <a:gd name="connsiteX3" fmla="*/ 16042 w 12208043"/>
              <a:gd name="connsiteY3" fmla="*/ 3136315 h 3136315"/>
              <a:gd name="connsiteX4" fmla="*/ 0 w 12208043"/>
              <a:gd name="connsiteY4" fmla="*/ 1139073 h 3136315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250161 h 3247403"/>
              <a:gd name="connsiteX1" fmla="*/ 12175959 w 12208043"/>
              <a:gd name="connsiteY1" fmla="*/ 111172 h 3247403"/>
              <a:gd name="connsiteX2" fmla="*/ 12208043 w 12208043"/>
              <a:gd name="connsiteY2" fmla="*/ 3247403 h 3247403"/>
              <a:gd name="connsiteX3" fmla="*/ 16042 w 12208043"/>
              <a:gd name="connsiteY3" fmla="*/ 3247403 h 3247403"/>
              <a:gd name="connsiteX4" fmla="*/ 0 w 12208043"/>
              <a:gd name="connsiteY4" fmla="*/ 1250161 h 3247403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043" h="3136231">
                <a:moveTo>
                  <a:pt x="0" y="1138989"/>
                </a:moveTo>
                <a:cubicBezTo>
                  <a:pt x="3732464" y="4096083"/>
                  <a:pt x="7112001" y="524043"/>
                  <a:pt x="12175959" y="0"/>
                </a:cubicBezTo>
                <a:cubicBezTo>
                  <a:pt x="12218737" y="2745874"/>
                  <a:pt x="12197348" y="2090821"/>
                  <a:pt x="12208043" y="3136231"/>
                </a:cubicBezTo>
                <a:lnTo>
                  <a:pt x="16042" y="3136231"/>
                </a:lnTo>
                <a:lnTo>
                  <a:pt x="0" y="113898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58058-25DA-FE42-BB7C-C0BAA6707F24}"/>
              </a:ext>
            </a:extLst>
          </p:cNvPr>
          <p:cNvSpPr txBox="1"/>
          <p:nvPr/>
        </p:nvSpPr>
        <p:spPr>
          <a:xfrm>
            <a:off x="4813738" y="3072347"/>
            <a:ext cx="74728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Title 1 </a:t>
            </a:r>
          </a:p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Annual Meeting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591A05-0262-5B86-01FB-0596840F4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07" y="113295"/>
            <a:ext cx="4437239" cy="574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21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grayscl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2">
            <a:extLst>
              <a:ext uri="{FF2B5EF4-FFF2-40B4-BE49-F238E27FC236}">
                <a16:creationId xmlns:a16="http://schemas.microsoft.com/office/drawing/2014/main" id="{55508C37-8011-CEBC-AC74-7E73BA4BF791}"/>
              </a:ext>
            </a:extLst>
          </p:cNvPr>
          <p:cNvSpPr/>
          <p:nvPr/>
        </p:nvSpPr>
        <p:spPr>
          <a:xfrm>
            <a:off x="-16043" y="3721768"/>
            <a:ext cx="12208043" cy="3136231"/>
          </a:xfrm>
          <a:custGeom>
            <a:avLst/>
            <a:gdLst>
              <a:gd name="connsiteX0" fmla="*/ 0 w 12192001"/>
              <a:gd name="connsiteY0" fmla="*/ 0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0 w 12192001"/>
              <a:gd name="connsiteY4" fmla="*/ 0 h 1933074"/>
              <a:gd name="connsiteX0" fmla="*/ 3609474 w 12192001"/>
              <a:gd name="connsiteY0" fmla="*/ 593558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3609474 w 12192001"/>
              <a:gd name="connsiteY4" fmla="*/ 593558 h 1933074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1139073 h 3136315"/>
              <a:gd name="connsiteX1" fmla="*/ 12175959 w 12208043"/>
              <a:gd name="connsiteY1" fmla="*/ 84 h 3136315"/>
              <a:gd name="connsiteX2" fmla="*/ 12208043 w 12208043"/>
              <a:gd name="connsiteY2" fmla="*/ 3136315 h 3136315"/>
              <a:gd name="connsiteX3" fmla="*/ 16042 w 12208043"/>
              <a:gd name="connsiteY3" fmla="*/ 3136315 h 3136315"/>
              <a:gd name="connsiteX4" fmla="*/ 0 w 12208043"/>
              <a:gd name="connsiteY4" fmla="*/ 1139073 h 3136315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250161 h 3247403"/>
              <a:gd name="connsiteX1" fmla="*/ 12175959 w 12208043"/>
              <a:gd name="connsiteY1" fmla="*/ 111172 h 3247403"/>
              <a:gd name="connsiteX2" fmla="*/ 12208043 w 12208043"/>
              <a:gd name="connsiteY2" fmla="*/ 3247403 h 3247403"/>
              <a:gd name="connsiteX3" fmla="*/ 16042 w 12208043"/>
              <a:gd name="connsiteY3" fmla="*/ 3247403 h 3247403"/>
              <a:gd name="connsiteX4" fmla="*/ 0 w 12208043"/>
              <a:gd name="connsiteY4" fmla="*/ 1250161 h 3247403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043" h="3136231">
                <a:moveTo>
                  <a:pt x="0" y="1138989"/>
                </a:moveTo>
                <a:cubicBezTo>
                  <a:pt x="3732464" y="4096083"/>
                  <a:pt x="7112001" y="524043"/>
                  <a:pt x="12175959" y="0"/>
                </a:cubicBezTo>
                <a:cubicBezTo>
                  <a:pt x="12218737" y="2745874"/>
                  <a:pt x="12197348" y="2090821"/>
                  <a:pt x="12208043" y="3136231"/>
                </a:cubicBezTo>
                <a:lnTo>
                  <a:pt x="16042" y="3136231"/>
                </a:lnTo>
                <a:lnTo>
                  <a:pt x="0" y="113898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58058-25DA-FE42-BB7C-C0BAA6707F24}"/>
              </a:ext>
            </a:extLst>
          </p:cNvPr>
          <p:cNvSpPr txBox="1"/>
          <p:nvPr/>
        </p:nvSpPr>
        <p:spPr>
          <a:xfrm>
            <a:off x="1206166" y="5534561"/>
            <a:ext cx="977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College &amp; Career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742A7-C385-C43E-36C3-357986D4E1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0991" y="1607981"/>
            <a:ext cx="3710017" cy="4256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Helvetica" pitchFamily="2" charset="0"/>
              </a:rPr>
              <a:t>College &amp; Career Center</a:t>
            </a:r>
          </a:p>
          <a:p>
            <a:r>
              <a:rPr lang="en-US" sz="2000" dirty="0">
                <a:latin typeface="Helvetica" pitchFamily="2" charset="0"/>
              </a:rPr>
              <a:t>Resource for NEHI Students open during the school day</a:t>
            </a:r>
          </a:p>
          <a:p>
            <a:r>
              <a:rPr lang="en-US" sz="2000" dirty="0">
                <a:latin typeface="Helvetica" pitchFamily="2" charset="0"/>
              </a:rPr>
              <a:t>Located in Guidance 1-133</a:t>
            </a:r>
          </a:p>
          <a:p>
            <a:r>
              <a:rPr lang="en-US" sz="2000" dirty="0">
                <a:latin typeface="Helvetica" pitchFamily="2" charset="0"/>
              </a:rPr>
              <a:t>Collaborates with counselors and staff to support student’s pathway progression and plans for college, career, or military</a:t>
            </a:r>
          </a:p>
          <a:p>
            <a:r>
              <a:rPr lang="en-US" sz="2000" b="1" dirty="0">
                <a:latin typeface="Helvetica" pitchFamily="2" charset="0"/>
              </a:rPr>
              <a:t>Naviance</a:t>
            </a:r>
            <a:r>
              <a:rPr lang="en-US" sz="2000" dirty="0">
                <a:latin typeface="Helvetica" pitchFamily="2" charset="0"/>
              </a:rPr>
              <a:t> is an important tool to help your student </a:t>
            </a:r>
          </a:p>
          <a:p>
            <a:pPr marL="0" indent="0">
              <a:buNone/>
            </a:pPr>
            <a:endParaRPr lang="en-US" sz="2000" dirty="0">
              <a:latin typeface="Helvetica" pitchFamily="2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78DB1A6-5A50-095B-8F7F-F0C479A9A206}"/>
              </a:ext>
            </a:extLst>
          </p:cNvPr>
          <p:cNvSpPr txBox="1">
            <a:spLocks/>
          </p:cNvSpPr>
          <p:nvPr/>
        </p:nvSpPr>
        <p:spPr>
          <a:xfrm>
            <a:off x="8452868" y="1539845"/>
            <a:ext cx="3710017" cy="43638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Helvetica" pitchFamily="2" charset="0"/>
              </a:rPr>
              <a:t>Volunteers &amp; Business Partnerships</a:t>
            </a:r>
          </a:p>
          <a:p>
            <a:r>
              <a:rPr lang="en-US" sz="2000" dirty="0">
                <a:latin typeface="Helvetica" pitchFamily="2" charset="0"/>
              </a:rPr>
              <a:t>New volunteers must register and have a background screening</a:t>
            </a:r>
          </a:p>
          <a:p>
            <a:r>
              <a:rPr lang="en-US" sz="2000" dirty="0">
                <a:latin typeface="Helvetica" pitchFamily="2" charset="0"/>
              </a:rPr>
              <a:t>Returning volunteers must re-activate each year</a:t>
            </a:r>
          </a:p>
          <a:p>
            <a:r>
              <a:rPr lang="en-US" sz="2000" dirty="0">
                <a:latin typeface="Helvetica" pitchFamily="2" charset="0"/>
              </a:rPr>
              <a:t>All volunteers must sign-in and need to log hours.</a:t>
            </a:r>
          </a:p>
          <a:p>
            <a:r>
              <a:rPr lang="en-US" sz="2000" dirty="0">
                <a:latin typeface="Helvetica" pitchFamily="2" charset="0"/>
              </a:rPr>
              <a:t>Learn more and register/re-activate at  </a:t>
            </a:r>
            <a:r>
              <a:rPr lang="en-US" sz="2000" b="1" dirty="0" err="1">
                <a:latin typeface="Helvetica" pitchFamily="2" charset="0"/>
              </a:rPr>
              <a:t>www.pcsb.org</a:t>
            </a:r>
            <a:r>
              <a:rPr lang="en-US" sz="2000" b="1" dirty="0">
                <a:latin typeface="Helvetica" pitchFamily="2" charset="0"/>
              </a:rPr>
              <a:t>/Page/459</a:t>
            </a:r>
          </a:p>
        </p:txBody>
      </p:sp>
      <p:pic>
        <p:nvPicPr>
          <p:cNvPr id="7" name="Picture 6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56180C49-5E90-4986-6059-7F935E22E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266" y="197524"/>
            <a:ext cx="1540042" cy="1171611"/>
          </a:xfrm>
          <a:prstGeom prst="rect">
            <a:avLst/>
          </a:prstGeom>
        </p:spPr>
      </p:pic>
      <p:pic>
        <p:nvPicPr>
          <p:cNvPr id="9" name="Picture 8" descr="A red and black text&#10;&#10;Description automatically generated">
            <a:extLst>
              <a:ext uri="{FF2B5EF4-FFF2-40B4-BE49-F238E27FC236}">
                <a16:creationId xmlns:a16="http://schemas.microsoft.com/office/drawing/2014/main" id="{4251B8D3-A6C6-81C4-BC6C-F9FBC6995D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807" y="254626"/>
            <a:ext cx="2409825" cy="1057406"/>
          </a:xfrm>
          <a:prstGeom prst="rect">
            <a:avLst/>
          </a:prstGeom>
        </p:spPr>
      </p:pic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09981207-1C01-377F-D4B7-2B4088555F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487" b="2487"/>
          <a:stretch/>
        </p:blipFill>
        <p:spPr>
          <a:xfrm>
            <a:off x="1043325" y="271553"/>
            <a:ext cx="2009128" cy="2672857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129736-C76E-8F6C-5B64-FC119ADEB398}"/>
              </a:ext>
            </a:extLst>
          </p:cNvPr>
          <p:cNvSpPr txBox="1"/>
          <p:nvPr/>
        </p:nvSpPr>
        <p:spPr>
          <a:xfrm>
            <a:off x="296123" y="3181928"/>
            <a:ext cx="47705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Ms. Sarah Alvarez</a:t>
            </a:r>
          </a:p>
          <a:p>
            <a:r>
              <a:rPr lang="en-US" sz="3200" i="1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College &amp; Career Coordinator</a:t>
            </a:r>
          </a:p>
          <a:p>
            <a:r>
              <a:rPr lang="en-US" sz="3200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  <a:hlinkClick r:id="rId6"/>
              </a:rPr>
              <a:t>alvarezsa@pcsb.org</a:t>
            </a:r>
            <a:r>
              <a:rPr lang="en-US" sz="3200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7290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grayscl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2">
            <a:extLst>
              <a:ext uri="{FF2B5EF4-FFF2-40B4-BE49-F238E27FC236}">
                <a16:creationId xmlns:a16="http://schemas.microsoft.com/office/drawing/2014/main" id="{55508C37-8011-CEBC-AC74-7E73BA4BF791}"/>
              </a:ext>
            </a:extLst>
          </p:cNvPr>
          <p:cNvSpPr/>
          <p:nvPr/>
        </p:nvSpPr>
        <p:spPr>
          <a:xfrm>
            <a:off x="-16043" y="3721768"/>
            <a:ext cx="12208043" cy="3136231"/>
          </a:xfrm>
          <a:custGeom>
            <a:avLst/>
            <a:gdLst>
              <a:gd name="connsiteX0" fmla="*/ 0 w 12192001"/>
              <a:gd name="connsiteY0" fmla="*/ 0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0 w 12192001"/>
              <a:gd name="connsiteY4" fmla="*/ 0 h 1933074"/>
              <a:gd name="connsiteX0" fmla="*/ 3609474 w 12192001"/>
              <a:gd name="connsiteY0" fmla="*/ 593558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3609474 w 12192001"/>
              <a:gd name="connsiteY4" fmla="*/ 593558 h 1933074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1139073 h 3136315"/>
              <a:gd name="connsiteX1" fmla="*/ 12175959 w 12208043"/>
              <a:gd name="connsiteY1" fmla="*/ 84 h 3136315"/>
              <a:gd name="connsiteX2" fmla="*/ 12208043 w 12208043"/>
              <a:gd name="connsiteY2" fmla="*/ 3136315 h 3136315"/>
              <a:gd name="connsiteX3" fmla="*/ 16042 w 12208043"/>
              <a:gd name="connsiteY3" fmla="*/ 3136315 h 3136315"/>
              <a:gd name="connsiteX4" fmla="*/ 0 w 12208043"/>
              <a:gd name="connsiteY4" fmla="*/ 1139073 h 3136315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250161 h 3247403"/>
              <a:gd name="connsiteX1" fmla="*/ 12175959 w 12208043"/>
              <a:gd name="connsiteY1" fmla="*/ 111172 h 3247403"/>
              <a:gd name="connsiteX2" fmla="*/ 12208043 w 12208043"/>
              <a:gd name="connsiteY2" fmla="*/ 3247403 h 3247403"/>
              <a:gd name="connsiteX3" fmla="*/ 16042 w 12208043"/>
              <a:gd name="connsiteY3" fmla="*/ 3247403 h 3247403"/>
              <a:gd name="connsiteX4" fmla="*/ 0 w 12208043"/>
              <a:gd name="connsiteY4" fmla="*/ 1250161 h 3247403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043" h="3136231">
                <a:moveTo>
                  <a:pt x="0" y="1138989"/>
                </a:moveTo>
                <a:cubicBezTo>
                  <a:pt x="3732464" y="4096083"/>
                  <a:pt x="7112001" y="524043"/>
                  <a:pt x="12175959" y="0"/>
                </a:cubicBezTo>
                <a:cubicBezTo>
                  <a:pt x="12218737" y="2745874"/>
                  <a:pt x="12197348" y="2090821"/>
                  <a:pt x="12208043" y="3136231"/>
                </a:cubicBezTo>
                <a:lnTo>
                  <a:pt x="16042" y="3136231"/>
                </a:lnTo>
                <a:lnTo>
                  <a:pt x="0" y="113898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58058-25DA-FE42-BB7C-C0BAA6707F24}"/>
              </a:ext>
            </a:extLst>
          </p:cNvPr>
          <p:cNvSpPr txBox="1"/>
          <p:nvPr/>
        </p:nvSpPr>
        <p:spPr>
          <a:xfrm>
            <a:off x="240632" y="5303339"/>
            <a:ext cx="11951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Question &amp; Answer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C36A47-C103-9FE1-A9A0-F5984CAB01E5}"/>
              </a:ext>
            </a:extLst>
          </p:cNvPr>
          <p:cNvSpPr txBox="1"/>
          <p:nvPr/>
        </p:nvSpPr>
        <p:spPr>
          <a:xfrm>
            <a:off x="2013283" y="1484433"/>
            <a:ext cx="81493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Administration &amp; </a:t>
            </a:r>
          </a:p>
          <a:p>
            <a:pPr algn="ctr"/>
            <a:r>
              <a:rPr lang="en-US" sz="4400" b="1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Counseling Team</a:t>
            </a:r>
          </a:p>
        </p:txBody>
      </p:sp>
    </p:spTree>
    <p:extLst>
      <p:ext uri="{BB962C8B-B14F-4D97-AF65-F5344CB8AC3E}">
        <p14:creationId xmlns:p14="http://schemas.microsoft.com/office/powerpoint/2010/main" val="1860182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grayscl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2">
            <a:extLst>
              <a:ext uri="{FF2B5EF4-FFF2-40B4-BE49-F238E27FC236}">
                <a16:creationId xmlns:a16="http://schemas.microsoft.com/office/drawing/2014/main" id="{55508C37-8011-CEBC-AC74-7E73BA4BF791}"/>
              </a:ext>
            </a:extLst>
          </p:cNvPr>
          <p:cNvSpPr/>
          <p:nvPr/>
        </p:nvSpPr>
        <p:spPr>
          <a:xfrm>
            <a:off x="-16043" y="3721768"/>
            <a:ext cx="12208043" cy="3136231"/>
          </a:xfrm>
          <a:custGeom>
            <a:avLst/>
            <a:gdLst>
              <a:gd name="connsiteX0" fmla="*/ 0 w 12192001"/>
              <a:gd name="connsiteY0" fmla="*/ 0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0 w 12192001"/>
              <a:gd name="connsiteY4" fmla="*/ 0 h 1933074"/>
              <a:gd name="connsiteX0" fmla="*/ 3609474 w 12192001"/>
              <a:gd name="connsiteY0" fmla="*/ 593558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3609474 w 12192001"/>
              <a:gd name="connsiteY4" fmla="*/ 593558 h 1933074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1139073 h 3136315"/>
              <a:gd name="connsiteX1" fmla="*/ 12175959 w 12208043"/>
              <a:gd name="connsiteY1" fmla="*/ 84 h 3136315"/>
              <a:gd name="connsiteX2" fmla="*/ 12208043 w 12208043"/>
              <a:gd name="connsiteY2" fmla="*/ 3136315 h 3136315"/>
              <a:gd name="connsiteX3" fmla="*/ 16042 w 12208043"/>
              <a:gd name="connsiteY3" fmla="*/ 3136315 h 3136315"/>
              <a:gd name="connsiteX4" fmla="*/ 0 w 12208043"/>
              <a:gd name="connsiteY4" fmla="*/ 1139073 h 3136315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250161 h 3247403"/>
              <a:gd name="connsiteX1" fmla="*/ 12175959 w 12208043"/>
              <a:gd name="connsiteY1" fmla="*/ 111172 h 3247403"/>
              <a:gd name="connsiteX2" fmla="*/ 12208043 w 12208043"/>
              <a:gd name="connsiteY2" fmla="*/ 3247403 h 3247403"/>
              <a:gd name="connsiteX3" fmla="*/ 16042 w 12208043"/>
              <a:gd name="connsiteY3" fmla="*/ 3247403 h 3247403"/>
              <a:gd name="connsiteX4" fmla="*/ 0 w 12208043"/>
              <a:gd name="connsiteY4" fmla="*/ 1250161 h 3247403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043" h="3136231">
                <a:moveTo>
                  <a:pt x="0" y="1138989"/>
                </a:moveTo>
                <a:cubicBezTo>
                  <a:pt x="3732464" y="4096083"/>
                  <a:pt x="7112001" y="524043"/>
                  <a:pt x="12175959" y="0"/>
                </a:cubicBezTo>
                <a:cubicBezTo>
                  <a:pt x="12218737" y="2745874"/>
                  <a:pt x="12197348" y="2090821"/>
                  <a:pt x="12208043" y="3136231"/>
                </a:cubicBezTo>
                <a:lnTo>
                  <a:pt x="16042" y="3136231"/>
                </a:lnTo>
                <a:lnTo>
                  <a:pt x="0" y="113898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58058-25DA-FE42-BB7C-C0BAA6707F24}"/>
              </a:ext>
            </a:extLst>
          </p:cNvPr>
          <p:cNvSpPr txBox="1"/>
          <p:nvPr/>
        </p:nvSpPr>
        <p:spPr>
          <a:xfrm>
            <a:off x="240632" y="5303339"/>
            <a:ext cx="11951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Back to School Night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C36A47-C103-9FE1-A9A0-F5984CAB01E5}"/>
              </a:ext>
            </a:extLst>
          </p:cNvPr>
          <p:cNvSpPr txBox="1"/>
          <p:nvPr/>
        </p:nvSpPr>
        <p:spPr>
          <a:xfrm>
            <a:off x="2013283" y="1484433"/>
            <a:ext cx="814938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Please join us on </a:t>
            </a:r>
          </a:p>
          <a:p>
            <a:pPr algn="ctr"/>
            <a:r>
              <a:rPr lang="en-US" sz="4400" b="1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August 22 at 6pm</a:t>
            </a:r>
          </a:p>
          <a:p>
            <a:pPr algn="ctr"/>
            <a:r>
              <a:rPr lang="en-US" sz="4400" b="1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for our annual </a:t>
            </a:r>
          </a:p>
          <a:p>
            <a:pPr algn="ctr"/>
            <a:r>
              <a:rPr lang="en-US" sz="4400" b="1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Back to School Night</a:t>
            </a:r>
          </a:p>
        </p:txBody>
      </p:sp>
    </p:spTree>
    <p:extLst>
      <p:ext uri="{BB962C8B-B14F-4D97-AF65-F5344CB8AC3E}">
        <p14:creationId xmlns:p14="http://schemas.microsoft.com/office/powerpoint/2010/main" val="3570494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grayscl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2">
            <a:extLst>
              <a:ext uri="{FF2B5EF4-FFF2-40B4-BE49-F238E27FC236}">
                <a16:creationId xmlns:a16="http://schemas.microsoft.com/office/drawing/2014/main" id="{55508C37-8011-CEBC-AC74-7E73BA4BF791}"/>
              </a:ext>
            </a:extLst>
          </p:cNvPr>
          <p:cNvSpPr/>
          <p:nvPr/>
        </p:nvSpPr>
        <p:spPr>
          <a:xfrm>
            <a:off x="-16043" y="3721768"/>
            <a:ext cx="12208043" cy="3136231"/>
          </a:xfrm>
          <a:custGeom>
            <a:avLst/>
            <a:gdLst>
              <a:gd name="connsiteX0" fmla="*/ 0 w 12192001"/>
              <a:gd name="connsiteY0" fmla="*/ 0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0 w 12192001"/>
              <a:gd name="connsiteY4" fmla="*/ 0 h 1933074"/>
              <a:gd name="connsiteX0" fmla="*/ 3609474 w 12192001"/>
              <a:gd name="connsiteY0" fmla="*/ 593558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3609474 w 12192001"/>
              <a:gd name="connsiteY4" fmla="*/ 593558 h 1933074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1139073 h 3136315"/>
              <a:gd name="connsiteX1" fmla="*/ 12175959 w 12208043"/>
              <a:gd name="connsiteY1" fmla="*/ 84 h 3136315"/>
              <a:gd name="connsiteX2" fmla="*/ 12208043 w 12208043"/>
              <a:gd name="connsiteY2" fmla="*/ 3136315 h 3136315"/>
              <a:gd name="connsiteX3" fmla="*/ 16042 w 12208043"/>
              <a:gd name="connsiteY3" fmla="*/ 3136315 h 3136315"/>
              <a:gd name="connsiteX4" fmla="*/ 0 w 12208043"/>
              <a:gd name="connsiteY4" fmla="*/ 1139073 h 3136315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250161 h 3247403"/>
              <a:gd name="connsiteX1" fmla="*/ 12175959 w 12208043"/>
              <a:gd name="connsiteY1" fmla="*/ 111172 h 3247403"/>
              <a:gd name="connsiteX2" fmla="*/ 12208043 w 12208043"/>
              <a:gd name="connsiteY2" fmla="*/ 3247403 h 3247403"/>
              <a:gd name="connsiteX3" fmla="*/ 16042 w 12208043"/>
              <a:gd name="connsiteY3" fmla="*/ 3247403 h 3247403"/>
              <a:gd name="connsiteX4" fmla="*/ 0 w 12208043"/>
              <a:gd name="connsiteY4" fmla="*/ 1250161 h 3247403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043" h="3136231">
                <a:moveTo>
                  <a:pt x="0" y="1138989"/>
                </a:moveTo>
                <a:cubicBezTo>
                  <a:pt x="3732464" y="4096083"/>
                  <a:pt x="7112001" y="524043"/>
                  <a:pt x="12175959" y="0"/>
                </a:cubicBezTo>
                <a:cubicBezTo>
                  <a:pt x="12218737" y="2745874"/>
                  <a:pt x="12197348" y="2090821"/>
                  <a:pt x="12208043" y="3136231"/>
                </a:cubicBezTo>
                <a:lnTo>
                  <a:pt x="16042" y="3136231"/>
                </a:lnTo>
                <a:lnTo>
                  <a:pt x="0" y="113898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58058-25DA-FE42-BB7C-C0BAA6707F24}"/>
              </a:ext>
            </a:extLst>
          </p:cNvPr>
          <p:cNvSpPr txBox="1"/>
          <p:nvPr/>
        </p:nvSpPr>
        <p:spPr>
          <a:xfrm>
            <a:off x="240632" y="5303339"/>
            <a:ext cx="11951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Picture 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C36A47-C103-9FE1-A9A0-F5984CAB01E5}"/>
              </a:ext>
            </a:extLst>
          </p:cNvPr>
          <p:cNvSpPr txBox="1"/>
          <p:nvPr/>
        </p:nvSpPr>
        <p:spPr>
          <a:xfrm>
            <a:off x="677365" y="1034678"/>
            <a:ext cx="108372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b="1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Picture Day for all 9 – 11 grade students will be August 31.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All students must be photographed for their ID.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Picture purchasing packets will go home shortly</a:t>
            </a:r>
            <a:r>
              <a:rPr lang="en-US" sz="4400" b="1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33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grayscl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2">
            <a:extLst>
              <a:ext uri="{FF2B5EF4-FFF2-40B4-BE49-F238E27FC236}">
                <a16:creationId xmlns:a16="http://schemas.microsoft.com/office/drawing/2014/main" id="{55508C37-8011-CEBC-AC74-7E73BA4BF791}"/>
              </a:ext>
            </a:extLst>
          </p:cNvPr>
          <p:cNvSpPr/>
          <p:nvPr/>
        </p:nvSpPr>
        <p:spPr>
          <a:xfrm>
            <a:off x="-16043" y="3721768"/>
            <a:ext cx="12208043" cy="3136231"/>
          </a:xfrm>
          <a:custGeom>
            <a:avLst/>
            <a:gdLst>
              <a:gd name="connsiteX0" fmla="*/ 0 w 12192001"/>
              <a:gd name="connsiteY0" fmla="*/ 0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0 w 12192001"/>
              <a:gd name="connsiteY4" fmla="*/ 0 h 1933074"/>
              <a:gd name="connsiteX0" fmla="*/ 3609474 w 12192001"/>
              <a:gd name="connsiteY0" fmla="*/ 593558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3609474 w 12192001"/>
              <a:gd name="connsiteY4" fmla="*/ 593558 h 1933074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1139073 h 3136315"/>
              <a:gd name="connsiteX1" fmla="*/ 12175959 w 12208043"/>
              <a:gd name="connsiteY1" fmla="*/ 84 h 3136315"/>
              <a:gd name="connsiteX2" fmla="*/ 12208043 w 12208043"/>
              <a:gd name="connsiteY2" fmla="*/ 3136315 h 3136315"/>
              <a:gd name="connsiteX3" fmla="*/ 16042 w 12208043"/>
              <a:gd name="connsiteY3" fmla="*/ 3136315 h 3136315"/>
              <a:gd name="connsiteX4" fmla="*/ 0 w 12208043"/>
              <a:gd name="connsiteY4" fmla="*/ 1139073 h 3136315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250161 h 3247403"/>
              <a:gd name="connsiteX1" fmla="*/ 12175959 w 12208043"/>
              <a:gd name="connsiteY1" fmla="*/ 111172 h 3247403"/>
              <a:gd name="connsiteX2" fmla="*/ 12208043 w 12208043"/>
              <a:gd name="connsiteY2" fmla="*/ 3247403 h 3247403"/>
              <a:gd name="connsiteX3" fmla="*/ 16042 w 12208043"/>
              <a:gd name="connsiteY3" fmla="*/ 3247403 h 3247403"/>
              <a:gd name="connsiteX4" fmla="*/ 0 w 12208043"/>
              <a:gd name="connsiteY4" fmla="*/ 1250161 h 3247403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043" h="3136231">
                <a:moveTo>
                  <a:pt x="0" y="1138989"/>
                </a:moveTo>
                <a:cubicBezTo>
                  <a:pt x="3732464" y="4096083"/>
                  <a:pt x="7112001" y="524043"/>
                  <a:pt x="12175959" y="0"/>
                </a:cubicBezTo>
                <a:cubicBezTo>
                  <a:pt x="12218737" y="2745874"/>
                  <a:pt x="12197348" y="2090821"/>
                  <a:pt x="12208043" y="3136231"/>
                </a:cubicBezTo>
                <a:lnTo>
                  <a:pt x="16042" y="3136231"/>
                </a:lnTo>
                <a:lnTo>
                  <a:pt x="0" y="113898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58058-25DA-FE42-BB7C-C0BAA6707F24}"/>
              </a:ext>
            </a:extLst>
          </p:cNvPr>
          <p:cNvSpPr txBox="1"/>
          <p:nvPr/>
        </p:nvSpPr>
        <p:spPr>
          <a:xfrm>
            <a:off x="240632" y="5303339"/>
            <a:ext cx="11951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Laptop Checkout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C36A47-C103-9FE1-A9A0-F5984CAB01E5}"/>
              </a:ext>
            </a:extLst>
          </p:cNvPr>
          <p:cNvSpPr txBox="1"/>
          <p:nvPr/>
        </p:nvSpPr>
        <p:spPr>
          <a:xfrm>
            <a:off x="677365" y="1034678"/>
            <a:ext cx="108372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Distribution Windows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Saturday, </a:t>
            </a:r>
            <a:r>
              <a:rPr lang="en-US" sz="4400" b="1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7/29</a:t>
            </a:r>
            <a:r>
              <a:rPr lang="en-US" sz="4400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: 8:00a.m. – 12:00pm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Wednesday, </a:t>
            </a:r>
            <a:r>
              <a:rPr lang="en-US" sz="44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8/2</a:t>
            </a:r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: 9:00 a.m. </a:t>
            </a:r>
            <a:r>
              <a:rPr lang="en-US" sz="4400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–</a:t>
            </a:r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12:00 p.m.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Thursday, </a:t>
            </a:r>
            <a:r>
              <a:rPr lang="en-US" sz="44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8/3</a:t>
            </a:r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: 12:00 p.m. </a:t>
            </a:r>
            <a:r>
              <a:rPr lang="en-US" sz="4400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–</a:t>
            </a:r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2:00 p.m.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Tuesday, </a:t>
            </a:r>
            <a:r>
              <a:rPr lang="en-US" sz="44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8/8</a:t>
            </a:r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: 10:00 a.m. </a:t>
            </a:r>
            <a:r>
              <a:rPr lang="en-US" sz="4400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–</a:t>
            </a:r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12:00 p.m.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Wednesday, </a:t>
            </a:r>
            <a:r>
              <a:rPr lang="en-US" sz="44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8/9</a:t>
            </a:r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: 11:00 a.m. </a:t>
            </a:r>
            <a:r>
              <a:rPr lang="en-US" sz="4400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–</a:t>
            </a:r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2:00 p.m.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>
                <a:glow>
                  <a:schemeClr val="accent1">
                    <a:alpha val="40000"/>
                  </a:schemeClr>
                </a:glow>
                <a:outerShdw sx="1000" sy="1000" algn="ctr" rotWithShape="0">
                  <a:srgbClr val="000000"/>
                </a:outerShdw>
                <a:reflection endPos="0" dir="5400000" sy="-100000" algn="bl" rotWithShape="0"/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42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grayscl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7BBB98-7FF6-70BA-87F9-D6625B1BA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2772" b="2772"/>
          <a:stretch/>
        </p:blipFill>
        <p:spPr>
          <a:xfrm>
            <a:off x="385010" y="1020010"/>
            <a:ext cx="2620211" cy="3485816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72">
            <a:extLst>
              <a:ext uri="{FF2B5EF4-FFF2-40B4-BE49-F238E27FC236}">
                <a16:creationId xmlns:a16="http://schemas.microsoft.com/office/drawing/2014/main" id="{55508C37-8011-CEBC-AC74-7E73BA4BF791}"/>
              </a:ext>
            </a:extLst>
          </p:cNvPr>
          <p:cNvSpPr/>
          <p:nvPr/>
        </p:nvSpPr>
        <p:spPr>
          <a:xfrm>
            <a:off x="-16043" y="3721768"/>
            <a:ext cx="12208043" cy="3136231"/>
          </a:xfrm>
          <a:custGeom>
            <a:avLst/>
            <a:gdLst>
              <a:gd name="connsiteX0" fmla="*/ 0 w 12192001"/>
              <a:gd name="connsiteY0" fmla="*/ 0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0 w 12192001"/>
              <a:gd name="connsiteY4" fmla="*/ 0 h 1933074"/>
              <a:gd name="connsiteX0" fmla="*/ 3609474 w 12192001"/>
              <a:gd name="connsiteY0" fmla="*/ 593558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3609474 w 12192001"/>
              <a:gd name="connsiteY4" fmla="*/ 593558 h 1933074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1139073 h 3136315"/>
              <a:gd name="connsiteX1" fmla="*/ 12175959 w 12208043"/>
              <a:gd name="connsiteY1" fmla="*/ 84 h 3136315"/>
              <a:gd name="connsiteX2" fmla="*/ 12208043 w 12208043"/>
              <a:gd name="connsiteY2" fmla="*/ 3136315 h 3136315"/>
              <a:gd name="connsiteX3" fmla="*/ 16042 w 12208043"/>
              <a:gd name="connsiteY3" fmla="*/ 3136315 h 3136315"/>
              <a:gd name="connsiteX4" fmla="*/ 0 w 12208043"/>
              <a:gd name="connsiteY4" fmla="*/ 1139073 h 3136315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250161 h 3247403"/>
              <a:gd name="connsiteX1" fmla="*/ 12175959 w 12208043"/>
              <a:gd name="connsiteY1" fmla="*/ 111172 h 3247403"/>
              <a:gd name="connsiteX2" fmla="*/ 12208043 w 12208043"/>
              <a:gd name="connsiteY2" fmla="*/ 3247403 h 3247403"/>
              <a:gd name="connsiteX3" fmla="*/ 16042 w 12208043"/>
              <a:gd name="connsiteY3" fmla="*/ 3247403 h 3247403"/>
              <a:gd name="connsiteX4" fmla="*/ 0 w 12208043"/>
              <a:gd name="connsiteY4" fmla="*/ 1250161 h 3247403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043" h="3136231">
                <a:moveTo>
                  <a:pt x="0" y="1138989"/>
                </a:moveTo>
                <a:cubicBezTo>
                  <a:pt x="3732464" y="4096083"/>
                  <a:pt x="7112001" y="524043"/>
                  <a:pt x="12175959" y="0"/>
                </a:cubicBezTo>
                <a:cubicBezTo>
                  <a:pt x="12218737" y="2745874"/>
                  <a:pt x="12197348" y="2090821"/>
                  <a:pt x="12208043" y="3136231"/>
                </a:cubicBezTo>
                <a:lnTo>
                  <a:pt x="16042" y="3136231"/>
                </a:lnTo>
                <a:lnTo>
                  <a:pt x="0" y="113898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58058-25DA-FE42-BB7C-C0BAA6707F24}"/>
              </a:ext>
            </a:extLst>
          </p:cNvPr>
          <p:cNvSpPr txBox="1"/>
          <p:nvPr/>
        </p:nvSpPr>
        <p:spPr>
          <a:xfrm>
            <a:off x="240633" y="5289883"/>
            <a:ext cx="11951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Freshmen Transition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C36A47-C103-9FE1-A9A0-F5984CAB01E5}"/>
              </a:ext>
            </a:extLst>
          </p:cNvPr>
          <p:cNvSpPr txBox="1"/>
          <p:nvPr/>
        </p:nvSpPr>
        <p:spPr>
          <a:xfrm>
            <a:off x="3657601" y="1155031"/>
            <a:ext cx="81493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Mr. Marc Allison</a:t>
            </a:r>
          </a:p>
          <a:p>
            <a:r>
              <a:rPr lang="en-US" sz="4400" i="1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AP for Athletics</a:t>
            </a:r>
          </a:p>
          <a:p>
            <a:r>
              <a:rPr lang="en-US" sz="4400" i="1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Class of 2027 Administrator</a:t>
            </a:r>
          </a:p>
        </p:txBody>
      </p:sp>
    </p:spTree>
    <p:extLst>
      <p:ext uri="{BB962C8B-B14F-4D97-AF65-F5344CB8AC3E}">
        <p14:creationId xmlns:p14="http://schemas.microsoft.com/office/powerpoint/2010/main" val="3587791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grayscl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7BBB98-7FF6-70BA-87F9-D6625B1BA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2772" b="2772"/>
          <a:stretch/>
        </p:blipFill>
        <p:spPr>
          <a:xfrm>
            <a:off x="385010" y="1020010"/>
            <a:ext cx="2620211" cy="3485816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72">
            <a:extLst>
              <a:ext uri="{FF2B5EF4-FFF2-40B4-BE49-F238E27FC236}">
                <a16:creationId xmlns:a16="http://schemas.microsoft.com/office/drawing/2014/main" id="{55508C37-8011-CEBC-AC74-7E73BA4BF791}"/>
              </a:ext>
            </a:extLst>
          </p:cNvPr>
          <p:cNvSpPr/>
          <p:nvPr/>
        </p:nvSpPr>
        <p:spPr>
          <a:xfrm>
            <a:off x="-16043" y="3721768"/>
            <a:ext cx="12208043" cy="3136231"/>
          </a:xfrm>
          <a:custGeom>
            <a:avLst/>
            <a:gdLst>
              <a:gd name="connsiteX0" fmla="*/ 0 w 12192001"/>
              <a:gd name="connsiteY0" fmla="*/ 0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0 w 12192001"/>
              <a:gd name="connsiteY4" fmla="*/ 0 h 1933074"/>
              <a:gd name="connsiteX0" fmla="*/ 3609474 w 12192001"/>
              <a:gd name="connsiteY0" fmla="*/ 593558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3609474 w 12192001"/>
              <a:gd name="connsiteY4" fmla="*/ 593558 h 1933074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1139073 h 3136315"/>
              <a:gd name="connsiteX1" fmla="*/ 12175959 w 12208043"/>
              <a:gd name="connsiteY1" fmla="*/ 84 h 3136315"/>
              <a:gd name="connsiteX2" fmla="*/ 12208043 w 12208043"/>
              <a:gd name="connsiteY2" fmla="*/ 3136315 h 3136315"/>
              <a:gd name="connsiteX3" fmla="*/ 16042 w 12208043"/>
              <a:gd name="connsiteY3" fmla="*/ 3136315 h 3136315"/>
              <a:gd name="connsiteX4" fmla="*/ 0 w 12208043"/>
              <a:gd name="connsiteY4" fmla="*/ 1139073 h 3136315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250161 h 3247403"/>
              <a:gd name="connsiteX1" fmla="*/ 12175959 w 12208043"/>
              <a:gd name="connsiteY1" fmla="*/ 111172 h 3247403"/>
              <a:gd name="connsiteX2" fmla="*/ 12208043 w 12208043"/>
              <a:gd name="connsiteY2" fmla="*/ 3247403 h 3247403"/>
              <a:gd name="connsiteX3" fmla="*/ 16042 w 12208043"/>
              <a:gd name="connsiteY3" fmla="*/ 3247403 h 3247403"/>
              <a:gd name="connsiteX4" fmla="*/ 0 w 12208043"/>
              <a:gd name="connsiteY4" fmla="*/ 1250161 h 3247403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043" h="3136231">
                <a:moveTo>
                  <a:pt x="0" y="1138989"/>
                </a:moveTo>
                <a:cubicBezTo>
                  <a:pt x="3732464" y="4096083"/>
                  <a:pt x="7112001" y="524043"/>
                  <a:pt x="12175959" y="0"/>
                </a:cubicBezTo>
                <a:cubicBezTo>
                  <a:pt x="12218737" y="2745874"/>
                  <a:pt x="12197348" y="2090821"/>
                  <a:pt x="12208043" y="3136231"/>
                </a:cubicBezTo>
                <a:lnTo>
                  <a:pt x="16042" y="3136231"/>
                </a:lnTo>
                <a:lnTo>
                  <a:pt x="0" y="113898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58058-25DA-FE42-BB7C-C0BAA6707F24}"/>
              </a:ext>
            </a:extLst>
          </p:cNvPr>
          <p:cNvSpPr txBox="1"/>
          <p:nvPr/>
        </p:nvSpPr>
        <p:spPr>
          <a:xfrm>
            <a:off x="240632" y="4560717"/>
            <a:ext cx="11951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Focus on Graduating </a:t>
            </a:r>
          </a:p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&amp; Beyond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C36A47-C103-9FE1-A9A0-F5984CAB01E5}"/>
              </a:ext>
            </a:extLst>
          </p:cNvPr>
          <p:cNvSpPr txBox="1"/>
          <p:nvPr/>
        </p:nvSpPr>
        <p:spPr>
          <a:xfrm>
            <a:off x="3657601" y="1155031"/>
            <a:ext cx="81493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Mr. Eric </a:t>
            </a:r>
            <a:r>
              <a:rPr lang="en-US" sz="4400" b="1" dirty="0" err="1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Malm</a:t>
            </a:r>
            <a:endParaRPr lang="en-US" sz="4400" b="1" dirty="0">
              <a:effectLst>
                <a:glow>
                  <a:schemeClr val="accent1">
                    <a:alpha val="40000"/>
                  </a:schemeClr>
                </a:glow>
                <a:outerShdw sx="1000" sy="1000" algn="ctr" rotWithShape="0">
                  <a:srgbClr val="000000"/>
                </a:outerShdw>
                <a:reflection endPos="0" dir="5400000" sy="-100000" algn="bl" rotWithShape="0"/>
              </a:effectLst>
              <a:latin typeface="Helvetica" pitchFamily="2" charset="0"/>
            </a:endParaRPr>
          </a:p>
          <a:p>
            <a:r>
              <a:rPr lang="en-US" sz="4400" i="1" dirty="0"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Helvetica" pitchFamily="2" charset="0"/>
              </a:rPr>
              <a:t>Class of 2027 Counselor</a:t>
            </a:r>
          </a:p>
        </p:txBody>
      </p:sp>
    </p:spTree>
    <p:extLst>
      <p:ext uri="{BB962C8B-B14F-4D97-AF65-F5344CB8AC3E}">
        <p14:creationId xmlns:p14="http://schemas.microsoft.com/office/powerpoint/2010/main" val="2826801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grayscl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2">
            <a:extLst>
              <a:ext uri="{FF2B5EF4-FFF2-40B4-BE49-F238E27FC236}">
                <a16:creationId xmlns:a16="http://schemas.microsoft.com/office/drawing/2014/main" id="{55508C37-8011-CEBC-AC74-7E73BA4BF791}"/>
              </a:ext>
            </a:extLst>
          </p:cNvPr>
          <p:cNvSpPr/>
          <p:nvPr/>
        </p:nvSpPr>
        <p:spPr>
          <a:xfrm>
            <a:off x="-16043" y="3721768"/>
            <a:ext cx="12208043" cy="3136231"/>
          </a:xfrm>
          <a:custGeom>
            <a:avLst/>
            <a:gdLst>
              <a:gd name="connsiteX0" fmla="*/ 0 w 12192001"/>
              <a:gd name="connsiteY0" fmla="*/ 0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0 w 12192001"/>
              <a:gd name="connsiteY4" fmla="*/ 0 h 1933074"/>
              <a:gd name="connsiteX0" fmla="*/ 3609474 w 12192001"/>
              <a:gd name="connsiteY0" fmla="*/ 593558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3609474 w 12192001"/>
              <a:gd name="connsiteY4" fmla="*/ 593558 h 1933074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1139073 h 3136315"/>
              <a:gd name="connsiteX1" fmla="*/ 12175959 w 12208043"/>
              <a:gd name="connsiteY1" fmla="*/ 84 h 3136315"/>
              <a:gd name="connsiteX2" fmla="*/ 12208043 w 12208043"/>
              <a:gd name="connsiteY2" fmla="*/ 3136315 h 3136315"/>
              <a:gd name="connsiteX3" fmla="*/ 16042 w 12208043"/>
              <a:gd name="connsiteY3" fmla="*/ 3136315 h 3136315"/>
              <a:gd name="connsiteX4" fmla="*/ 0 w 12208043"/>
              <a:gd name="connsiteY4" fmla="*/ 1139073 h 3136315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250161 h 3247403"/>
              <a:gd name="connsiteX1" fmla="*/ 12175959 w 12208043"/>
              <a:gd name="connsiteY1" fmla="*/ 111172 h 3247403"/>
              <a:gd name="connsiteX2" fmla="*/ 12208043 w 12208043"/>
              <a:gd name="connsiteY2" fmla="*/ 3247403 h 3247403"/>
              <a:gd name="connsiteX3" fmla="*/ 16042 w 12208043"/>
              <a:gd name="connsiteY3" fmla="*/ 3247403 h 3247403"/>
              <a:gd name="connsiteX4" fmla="*/ 0 w 12208043"/>
              <a:gd name="connsiteY4" fmla="*/ 1250161 h 3247403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043" h="3136231">
                <a:moveTo>
                  <a:pt x="0" y="1138989"/>
                </a:moveTo>
                <a:cubicBezTo>
                  <a:pt x="3732464" y="4096083"/>
                  <a:pt x="7112001" y="524043"/>
                  <a:pt x="12175959" y="0"/>
                </a:cubicBezTo>
                <a:cubicBezTo>
                  <a:pt x="12218737" y="2745874"/>
                  <a:pt x="12197348" y="2090821"/>
                  <a:pt x="12208043" y="3136231"/>
                </a:cubicBezTo>
                <a:lnTo>
                  <a:pt x="16042" y="3136231"/>
                </a:lnTo>
                <a:lnTo>
                  <a:pt x="0" y="113898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58058-25DA-FE42-BB7C-C0BAA6707F24}"/>
              </a:ext>
            </a:extLst>
          </p:cNvPr>
          <p:cNvSpPr txBox="1"/>
          <p:nvPr/>
        </p:nvSpPr>
        <p:spPr>
          <a:xfrm>
            <a:off x="-144379" y="4487777"/>
            <a:ext cx="123363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Graduation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72C75-DCA8-1F41-F21A-08770960B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3154"/>
            <a:ext cx="10515600" cy="4351338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Helvetica" pitchFamily="2" charset="0"/>
              </a:rPr>
              <a:t>Minimum </a:t>
            </a:r>
            <a:r>
              <a:rPr lang="en-US" sz="4400" b="1" dirty="0">
                <a:latin typeface="Helvetica" pitchFamily="2" charset="0"/>
              </a:rPr>
              <a:t>24 credits</a:t>
            </a:r>
          </a:p>
          <a:p>
            <a:r>
              <a:rPr lang="en-US" sz="4400" dirty="0">
                <a:latin typeface="Helvetica" pitchFamily="2" charset="0"/>
              </a:rPr>
              <a:t>Passing Scores on </a:t>
            </a:r>
            <a:r>
              <a:rPr lang="en-US" sz="4400" b="1" dirty="0">
                <a:latin typeface="Helvetica" pitchFamily="2" charset="0"/>
              </a:rPr>
              <a:t>Florida State Tests</a:t>
            </a:r>
          </a:p>
          <a:p>
            <a:pPr lvl="1"/>
            <a:r>
              <a:rPr lang="en-US" sz="4000" dirty="0">
                <a:latin typeface="Helvetica" pitchFamily="2" charset="0"/>
              </a:rPr>
              <a:t>Grade 10 FAST ELA/Reading</a:t>
            </a:r>
          </a:p>
          <a:p>
            <a:pPr lvl="1"/>
            <a:r>
              <a:rPr lang="en-US" sz="4000" dirty="0">
                <a:latin typeface="Helvetica" pitchFamily="2" charset="0"/>
              </a:rPr>
              <a:t>Algebra 1 EOC</a:t>
            </a:r>
          </a:p>
          <a:p>
            <a:r>
              <a:rPr lang="en-US" sz="4400" dirty="0">
                <a:latin typeface="Helvetica" pitchFamily="2" charset="0"/>
              </a:rPr>
              <a:t>Minimum of </a:t>
            </a:r>
            <a:r>
              <a:rPr lang="en-US" sz="4400" b="1" dirty="0">
                <a:latin typeface="Helvetica" pitchFamily="2" charset="0"/>
              </a:rPr>
              <a:t>2.0 GPA </a:t>
            </a:r>
          </a:p>
        </p:txBody>
      </p:sp>
    </p:spTree>
    <p:extLst>
      <p:ext uri="{BB962C8B-B14F-4D97-AF65-F5344CB8AC3E}">
        <p14:creationId xmlns:p14="http://schemas.microsoft.com/office/powerpoint/2010/main" val="56969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grayscl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2">
            <a:extLst>
              <a:ext uri="{FF2B5EF4-FFF2-40B4-BE49-F238E27FC236}">
                <a16:creationId xmlns:a16="http://schemas.microsoft.com/office/drawing/2014/main" id="{55508C37-8011-CEBC-AC74-7E73BA4BF791}"/>
              </a:ext>
            </a:extLst>
          </p:cNvPr>
          <p:cNvSpPr/>
          <p:nvPr/>
        </p:nvSpPr>
        <p:spPr>
          <a:xfrm>
            <a:off x="-16043" y="3721768"/>
            <a:ext cx="12208043" cy="3136231"/>
          </a:xfrm>
          <a:custGeom>
            <a:avLst/>
            <a:gdLst>
              <a:gd name="connsiteX0" fmla="*/ 0 w 12192001"/>
              <a:gd name="connsiteY0" fmla="*/ 0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0 w 12192001"/>
              <a:gd name="connsiteY4" fmla="*/ 0 h 1933074"/>
              <a:gd name="connsiteX0" fmla="*/ 3609474 w 12192001"/>
              <a:gd name="connsiteY0" fmla="*/ 593558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3609474 w 12192001"/>
              <a:gd name="connsiteY4" fmla="*/ 593558 h 1933074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1139073 h 3136315"/>
              <a:gd name="connsiteX1" fmla="*/ 12175959 w 12208043"/>
              <a:gd name="connsiteY1" fmla="*/ 84 h 3136315"/>
              <a:gd name="connsiteX2" fmla="*/ 12208043 w 12208043"/>
              <a:gd name="connsiteY2" fmla="*/ 3136315 h 3136315"/>
              <a:gd name="connsiteX3" fmla="*/ 16042 w 12208043"/>
              <a:gd name="connsiteY3" fmla="*/ 3136315 h 3136315"/>
              <a:gd name="connsiteX4" fmla="*/ 0 w 12208043"/>
              <a:gd name="connsiteY4" fmla="*/ 1139073 h 3136315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250161 h 3247403"/>
              <a:gd name="connsiteX1" fmla="*/ 12175959 w 12208043"/>
              <a:gd name="connsiteY1" fmla="*/ 111172 h 3247403"/>
              <a:gd name="connsiteX2" fmla="*/ 12208043 w 12208043"/>
              <a:gd name="connsiteY2" fmla="*/ 3247403 h 3247403"/>
              <a:gd name="connsiteX3" fmla="*/ 16042 w 12208043"/>
              <a:gd name="connsiteY3" fmla="*/ 3247403 h 3247403"/>
              <a:gd name="connsiteX4" fmla="*/ 0 w 12208043"/>
              <a:gd name="connsiteY4" fmla="*/ 1250161 h 3247403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043" h="3136231">
                <a:moveTo>
                  <a:pt x="0" y="1138989"/>
                </a:moveTo>
                <a:cubicBezTo>
                  <a:pt x="3732464" y="4096083"/>
                  <a:pt x="7112001" y="524043"/>
                  <a:pt x="12175959" y="0"/>
                </a:cubicBezTo>
                <a:cubicBezTo>
                  <a:pt x="12218737" y="2745874"/>
                  <a:pt x="12197348" y="2090821"/>
                  <a:pt x="12208043" y="3136231"/>
                </a:cubicBezTo>
                <a:lnTo>
                  <a:pt x="16042" y="3136231"/>
                </a:lnTo>
                <a:lnTo>
                  <a:pt x="0" y="113898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58058-25DA-FE42-BB7C-C0BAA6707F24}"/>
              </a:ext>
            </a:extLst>
          </p:cNvPr>
          <p:cNvSpPr txBox="1"/>
          <p:nvPr/>
        </p:nvSpPr>
        <p:spPr>
          <a:xfrm>
            <a:off x="-144379" y="5534561"/>
            <a:ext cx="12336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Required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72C75-DCA8-1F41-F21A-08770960B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79" y="423154"/>
            <a:ext cx="11839074" cy="5608678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Helvetica" pitchFamily="2" charset="0"/>
              </a:rPr>
              <a:t>English</a:t>
            </a:r>
            <a:r>
              <a:rPr lang="en-US" sz="4400" dirty="0">
                <a:latin typeface="Helvetica" pitchFamily="2" charset="0"/>
              </a:rPr>
              <a:t> – 4 Credits</a:t>
            </a:r>
          </a:p>
          <a:p>
            <a:r>
              <a:rPr lang="en-US" sz="4400" b="1" dirty="0">
                <a:latin typeface="Helvetica" pitchFamily="2" charset="0"/>
              </a:rPr>
              <a:t>Math</a:t>
            </a:r>
            <a:r>
              <a:rPr lang="en-US" sz="4400" dirty="0">
                <a:latin typeface="Helvetica" pitchFamily="2" charset="0"/>
              </a:rPr>
              <a:t> – 4 Credits (1 Algebra 1 &amp; 1 Geometry)</a:t>
            </a:r>
          </a:p>
          <a:p>
            <a:r>
              <a:rPr lang="en-US" sz="4400" b="1" dirty="0">
                <a:latin typeface="Helvetica" pitchFamily="2" charset="0"/>
              </a:rPr>
              <a:t>Science</a:t>
            </a:r>
            <a:r>
              <a:rPr lang="en-US" sz="4400" dirty="0">
                <a:latin typeface="Helvetica" pitchFamily="2" charset="0"/>
              </a:rPr>
              <a:t> – 3 Credits (1 Biology)</a:t>
            </a:r>
          </a:p>
          <a:p>
            <a:r>
              <a:rPr lang="en-US" sz="4400" b="1" dirty="0">
                <a:latin typeface="Helvetica" pitchFamily="2" charset="0"/>
              </a:rPr>
              <a:t>Social Studies </a:t>
            </a:r>
            <a:r>
              <a:rPr lang="en-US" sz="4400" dirty="0">
                <a:latin typeface="Helvetica" pitchFamily="2" charset="0"/>
              </a:rPr>
              <a:t>– 3.5 Credits (World History, US History, .5 Government, .5 Economics, .5 Financial Literary)</a:t>
            </a:r>
          </a:p>
        </p:txBody>
      </p:sp>
    </p:spTree>
    <p:extLst>
      <p:ext uri="{BB962C8B-B14F-4D97-AF65-F5344CB8AC3E}">
        <p14:creationId xmlns:p14="http://schemas.microsoft.com/office/powerpoint/2010/main" val="2624407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grayscl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2">
            <a:extLst>
              <a:ext uri="{FF2B5EF4-FFF2-40B4-BE49-F238E27FC236}">
                <a16:creationId xmlns:a16="http://schemas.microsoft.com/office/drawing/2014/main" id="{55508C37-8011-CEBC-AC74-7E73BA4BF791}"/>
              </a:ext>
            </a:extLst>
          </p:cNvPr>
          <p:cNvSpPr/>
          <p:nvPr/>
        </p:nvSpPr>
        <p:spPr>
          <a:xfrm>
            <a:off x="-16043" y="3721768"/>
            <a:ext cx="12208043" cy="3136231"/>
          </a:xfrm>
          <a:custGeom>
            <a:avLst/>
            <a:gdLst>
              <a:gd name="connsiteX0" fmla="*/ 0 w 12192001"/>
              <a:gd name="connsiteY0" fmla="*/ 0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0 w 12192001"/>
              <a:gd name="connsiteY4" fmla="*/ 0 h 1933074"/>
              <a:gd name="connsiteX0" fmla="*/ 3609474 w 12192001"/>
              <a:gd name="connsiteY0" fmla="*/ 593558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3609474 w 12192001"/>
              <a:gd name="connsiteY4" fmla="*/ 593558 h 1933074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1139073 h 3136315"/>
              <a:gd name="connsiteX1" fmla="*/ 12175959 w 12208043"/>
              <a:gd name="connsiteY1" fmla="*/ 84 h 3136315"/>
              <a:gd name="connsiteX2" fmla="*/ 12208043 w 12208043"/>
              <a:gd name="connsiteY2" fmla="*/ 3136315 h 3136315"/>
              <a:gd name="connsiteX3" fmla="*/ 16042 w 12208043"/>
              <a:gd name="connsiteY3" fmla="*/ 3136315 h 3136315"/>
              <a:gd name="connsiteX4" fmla="*/ 0 w 12208043"/>
              <a:gd name="connsiteY4" fmla="*/ 1139073 h 3136315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250161 h 3247403"/>
              <a:gd name="connsiteX1" fmla="*/ 12175959 w 12208043"/>
              <a:gd name="connsiteY1" fmla="*/ 111172 h 3247403"/>
              <a:gd name="connsiteX2" fmla="*/ 12208043 w 12208043"/>
              <a:gd name="connsiteY2" fmla="*/ 3247403 h 3247403"/>
              <a:gd name="connsiteX3" fmla="*/ 16042 w 12208043"/>
              <a:gd name="connsiteY3" fmla="*/ 3247403 h 3247403"/>
              <a:gd name="connsiteX4" fmla="*/ 0 w 12208043"/>
              <a:gd name="connsiteY4" fmla="*/ 1250161 h 3247403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043" h="3136231">
                <a:moveTo>
                  <a:pt x="0" y="1138989"/>
                </a:moveTo>
                <a:cubicBezTo>
                  <a:pt x="3732464" y="4096083"/>
                  <a:pt x="7112001" y="524043"/>
                  <a:pt x="12175959" y="0"/>
                </a:cubicBezTo>
                <a:cubicBezTo>
                  <a:pt x="12218737" y="2745874"/>
                  <a:pt x="12197348" y="2090821"/>
                  <a:pt x="12208043" y="3136231"/>
                </a:cubicBezTo>
                <a:lnTo>
                  <a:pt x="16042" y="3136231"/>
                </a:lnTo>
                <a:lnTo>
                  <a:pt x="0" y="113898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58058-25DA-FE42-BB7C-C0BAA6707F24}"/>
              </a:ext>
            </a:extLst>
          </p:cNvPr>
          <p:cNvSpPr txBox="1"/>
          <p:nvPr/>
        </p:nvSpPr>
        <p:spPr>
          <a:xfrm>
            <a:off x="-144379" y="5534561"/>
            <a:ext cx="12336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Required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72C75-DCA8-1F41-F21A-08770960B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79" y="423154"/>
            <a:ext cx="11839074" cy="5608678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Helvetica" pitchFamily="2" charset="0"/>
              </a:rPr>
              <a:t>H.O.P.E. </a:t>
            </a:r>
            <a:r>
              <a:rPr lang="en-US" sz="4400" dirty="0">
                <a:latin typeface="Helvetica" pitchFamily="2" charset="0"/>
              </a:rPr>
              <a:t>– 1 Credit</a:t>
            </a:r>
          </a:p>
          <a:p>
            <a:pPr lvl="1"/>
            <a:r>
              <a:rPr lang="en-US" sz="3600" dirty="0">
                <a:latin typeface="Helvetica" pitchFamily="2" charset="0"/>
              </a:rPr>
              <a:t>WAIVER INFORMATION: Student who has played 2 seasons of JV/Varsity sports for </a:t>
            </a:r>
            <a:r>
              <a:rPr lang="en-US" sz="3600" u="sng" dirty="0">
                <a:latin typeface="Helvetica" pitchFamily="2" charset="0"/>
              </a:rPr>
              <a:t>Northeast High School</a:t>
            </a:r>
            <a:r>
              <a:rPr lang="en-US" sz="3600" dirty="0">
                <a:latin typeface="Helvetica" pitchFamily="2" charset="0"/>
              </a:rPr>
              <a:t> and/or JROTC students with 2 credits in Leadership are eligible to complete a HOPE Waiver</a:t>
            </a:r>
          </a:p>
          <a:p>
            <a:r>
              <a:rPr lang="en-US" sz="4400" b="1" dirty="0">
                <a:latin typeface="Helvetica" pitchFamily="2" charset="0"/>
              </a:rPr>
              <a:t>Art</a:t>
            </a:r>
            <a:r>
              <a:rPr lang="en-US" sz="4400" dirty="0">
                <a:latin typeface="Helvetica" pitchFamily="2" charset="0"/>
              </a:rPr>
              <a:t> – 1 Credit</a:t>
            </a:r>
          </a:p>
          <a:p>
            <a:r>
              <a:rPr lang="en-US" sz="4400" b="1" dirty="0">
                <a:latin typeface="Helvetica" pitchFamily="2" charset="0"/>
              </a:rPr>
              <a:t>Elective</a:t>
            </a:r>
            <a:r>
              <a:rPr lang="en-US" sz="4400" dirty="0">
                <a:latin typeface="Helvetica" pitchFamily="2" charset="0"/>
              </a:rPr>
              <a:t> – 8 Credits</a:t>
            </a:r>
          </a:p>
          <a:p>
            <a:r>
              <a:rPr lang="en-US" sz="4400" dirty="0">
                <a:latin typeface="Helvetica" pitchFamily="2" charset="0"/>
              </a:rPr>
              <a:t>1 Online Course</a:t>
            </a:r>
          </a:p>
        </p:txBody>
      </p:sp>
    </p:spTree>
    <p:extLst>
      <p:ext uri="{BB962C8B-B14F-4D97-AF65-F5344CB8AC3E}">
        <p14:creationId xmlns:p14="http://schemas.microsoft.com/office/powerpoint/2010/main" val="2170909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grayscl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2">
            <a:extLst>
              <a:ext uri="{FF2B5EF4-FFF2-40B4-BE49-F238E27FC236}">
                <a16:creationId xmlns:a16="http://schemas.microsoft.com/office/drawing/2014/main" id="{55508C37-8011-CEBC-AC74-7E73BA4BF791}"/>
              </a:ext>
            </a:extLst>
          </p:cNvPr>
          <p:cNvSpPr/>
          <p:nvPr/>
        </p:nvSpPr>
        <p:spPr>
          <a:xfrm>
            <a:off x="-16043" y="3721768"/>
            <a:ext cx="12208043" cy="3136231"/>
          </a:xfrm>
          <a:custGeom>
            <a:avLst/>
            <a:gdLst>
              <a:gd name="connsiteX0" fmla="*/ 0 w 12192001"/>
              <a:gd name="connsiteY0" fmla="*/ 0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0 w 12192001"/>
              <a:gd name="connsiteY4" fmla="*/ 0 h 1933074"/>
              <a:gd name="connsiteX0" fmla="*/ 3609474 w 12192001"/>
              <a:gd name="connsiteY0" fmla="*/ 593558 h 1933074"/>
              <a:gd name="connsiteX1" fmla="*/ 12192001 w 12192001"/>
              <a:gd name="connsiteY1" fmla="*/ 0 h 1933074"/>
              <a:gd name="connsiteX2" fmla="*/ 12192001 w 12192001"/>
              <a:gd name="connsiteY2" fmla="*/ 1933074 h 1933074"/>
              <a:gd name="connsiteX3" fmla="*/ 0 w 12192001"/>
              <a:gd name="connsiteY3" fmla="*/ 1933074 h 1933074"/>
              <a:gd name="connsiteX4" fmla="*/ 3609474 w 12192001"/>
              <a:gd name="connsiteY4" fmla="*/ 593558 h 1933074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0 h 1997242"/>
              <a:gd name="connsiteX1" fmla="*/ 12208043 w 12208043"/>
              <a:gd name="connsiteY1" fmla="*/ 64168 h 1997242"/>
              <a:gd name="connsiteX2" fmla="*/ 12208043 w 12208043"/>
              <a:gd name="connsiteY2" fmla="*/ 1997242 h 1997242"/>
              <a:gd name="connsiteX3" fmla="*/ 16042 w 12208043"/>
              <a:gd name="connsiteY3" fmla="*/ 1997242 h 1997242"/>
              <a:gd name="connsiteX4" fmla="*/ 0 w 12208043"/>
              <a:gd name="connsiteY4" fmla="*/ 0 h 1997242"/>
              <a:gd name="connsiteX0" fmla="*/ 0 w 12208043"/>
              <a:gd name="connsiteY0" fmla="*/ 1139073 h 3136315"/>
              <a:gd name="connsiteX1" fmla="*/ 12175959 w 12208043"/>
              <a:gd name="connsiteY1" fmla="*/ 84 h 3136315"/>
              <a:gd name="connsiteX2" fmla="*/ 12208043 w 12208043"/>
              <a:gd name="connsiteY2" fmla="*/ 3136315 h 3136315"/>
              <a:gd name="connsiteX3" fmla="*/ 16042 w 12208043"/>
              <a:gd name="connsiteY3" fmla="*/ 3136315 h 3136315"/>
              <a:gd name="connsiteX4" fmla="*/ 0 w 12208043"/>
              <a:gd name="connsiteY4" fmla="*/ 1139073 h 3136315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250161 h 3247403"/>
              <a:gd name="connsiteX1" fmla="*/ 12175959 w 12208043"/>
              <a:gd name="connsiteY1" fmla="*/ 111172 h 3247403"/>
              <a:gd name="connsiteX2" fmla="*/ 12208043 w 12208043"/>
              <a:gd name="connsiteY2" fmla="*/ 3247403 h 3247403"/>
              <a:gd name="connsiteX3" fmla="*/ 16042 w 12208043"/>
              <a:gd name="connsiteY3" fmla="*/ 3247403 h 3247403"/>
              <a:gd name="connsiteX4" fmla="*/ 0 w 12208043"/>
              <a:gd name="connsiteY4" fmla="*/ 1250161 h 3247403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  <a:gd name="connsiteX0" fmla="*/ 0 w 12208043"/>
              <a:gd name="connsiteY0" fmla="*/ 1138989 h 3136231"/>
              <a:gd name="connsiteX1" fmla="*/ 12175959 w 12208043"/>
              <a:gd name="connsiteY1" fmla="*/ 0 h 3136231"/>
              <a:gd name="connsiteX2" fmla="*/ 12208043 w 12208043"/>
              <a:gd name="connsiteY2" fmla="*/ 3136231 h 3136231"/>
              <a:gd name="connsiteX3" fmla="*/ 16042 w 12208043"/>
              <a:gd name="connsiteY3" fmla="*/ 3136231 h 3136231"/>
              <a:gd name="connsiteX4" fmla="*/ 0 w 12208043"/>
              <a:gd name="connsiteY4" fmla="*/ 1138989 h 313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043" h="3136231">
                <a:moveTo>
                  <a:pt x="0" y="1138989"/>
                </a:moveTo>
                <a:cubicBezTo>
                  <a:pt x="3732464" y="4096083"/>
                  <a:pt x="7112001" y="524043"/>
                  <a:pt x="12175959" y="0"/>
                </a:cubicBezTo>
                <a:cubicBezTo>
                  <a:pt x="12218737" y="2745874"/>
                  <a:pt x="12197348" y="2090821"/>
                  <a:pt x="12208043" y="3136231"/>
                </a:cubicBezTo>
                <a:lnTo>
                  <a:pt x="16042" y="3136231"/>
                </a:lnTo>
                <a:lnTo>
                  <a:pt x="0" y="113898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58058-25DA-FE42-BB7C-C0BAA6707F24}"/>
              </a:ext>
            </a:extLst>
          </p:cNvPr>
          <p:cNvSpPr txBox="1"/>
          <p:nvPr/>
        </p:nvSpPr>
        <p:spPr>
          <a:xfrm>
            <a:off x="-144379" y="5534561"/>
            <a:ext cx="12336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GPA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72C75-DCA8-1F41-F21A-08770960B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79" y="423154"/>
            <a:ext cx="11839074" cy="5111405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>
                <a:latin typeface="Helvetica" pitchFamily="2" charset="0"/>
              </a:rPr>
              <a:t>Minimum 2.0 GPA (C Average)</a:t>
            </a:r>
          </a:p>
          <a:p>
            <a:r>
              <a:rPr lang="en-US" sz="4400" dirty="0">
                <a:latin typeface="Helvetica" pitchFamily="2" charset="0"/>
              </a:rPr>
              <a:t>Students who fail a required Core class will be required to retake the class to recover the credit lost</a:t>
            </a:r>
          </a:p>
          <a:p>
            <a:r>
              <a:rPr lang="en-US" sz="4400" dirty="0">
                <a:latin typeface="Helvetica" pitchFamily="2" charset="0"/>
              </a:rPr>
              <a:t>Students whose GPA falls below a 2.0 will be required to take Credit Recovery classes to increase their GPA</a:t>
            </a:r>
          </a:p>
          <a:p>
            <a:r>
              <a:rPr lang="en-US" sz="4400" dirty="0">
                <a:latin typeface="Helvetica" pitchFamily="2" charset="0"/>
              </a:rPr>
              <a:t>Some Credit Recovery classes can be taken during the school day; others may have to be taken after school or during Summer School</a:t>
            </a:r>
          </a:p>
          <a:p>
            <a:endParaRPr lang="en-US" sz="4400" dirty="0">
              <a:latin typeface="Helvetica" pitchFamily="2" charset="0"/>
            </a:endParaRPr>
          </a:p>
          <a:p>
            <a:pPr lvl="1"/>
            <a:endParaRPr lang="en-US" sz="4000" dirty="0">
              <a:latin typeface="Helvetica" pitchFamily="2" charset="0"/>
            </a:endParaRPr>
          </a:p>
          <a:p>
            <a:pPr lvl="1"/>
            <a:endParaRPr lang="en-US" sz="4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29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2907</TotalTime>
  <Words>1088</Words>
  <Application>Microsoft Office PowerPoint</Application>
  <PresentationFormat>Widescreen</PresentationFormat>
  <Paragraphs>204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Helvetica</vt:lpstr>
      <vt:lpstr>PHOSPHATE INLINE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Havelka Joseph</dc:creator>
  <cp:lastModifiedBy>Allison Walter</cp:lastModifiedBy>
  <cp:revision>3</cp:revision>
  <dcterms:created xsi:type="dcterms:W3CDTF">2023-06-03T17:51:57Z</dcterms:created>
  <dcterms:modified xsi:type="dcterms:W3CDTF">2023-07-31T18:30:12Z</dcterms:modified>
</cp:coreProperties>
</file>